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</p:sldIdLst>
  <p:sldSz cy="6858000" cx="9144000"/>
  <p:notesSz cx="6858000" cy="9144000"/>
  <p:embeddedFontLst>
    <p:embeddedFont>
      <p:font typeface="Ubuntu Mono"/>
      <p:regular r:id="rId152"/>
      <p:bold r:id="rId153"/>
      <p:italic r:id="rId154"/>
      <p:boldItalic r:id="rId1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26" Type="http://schemas.openxmlformats.org/officeDocument/2006/relationships/slide" Target="slides/slide22.xml"/><Relationship Id="rId121" Type="http://schemas.openxmlformats.org/officeDocument/2006/relationships/slide" Target="slides/slide117.xml"/><Relationship Id="rId25" Type="http://schemas.openxmlformats.org/officeDocument/2006/relationships/slide" Target="slides/slide21.xml"/><Relationship Id="rId120" Type="http://schemas.openxmlformats.org/officeDocument/2006/relationships/slide" Target="slides/slide116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125" Type="http://schemas.openxmlformats.org/officeDocument/2006/relationships/slide" Target="slides/slide121.xml"/><Relationship Id="rId29" Type="http://schemas.openxmlformats.org/officeDocument/2006/relationships/slide" Target="slides/slide25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11" Type="http://schemas.openxmlformats.org/officeDocument/2006/relationships/slide" Target="slides/slide7.xml"/><Relationship Id="rId99" Type="http://schemas.openxmlformats.org/officeDocument/2006/relationships/slide" Target="slides/slide95.xml"/><Relationship Id="rId10" Type="http://schemas.openxmlformats.org/officeDocument/2006/relationships/slide" Target="slides/slide6.xml"/><Relationship Id="rId98" Type="http://schemas.openxmlformats.org/officeDocument/2006/relationships/slide" Target="slides/slide94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5" Type="http://schemas.openxmlformats.org/officeDocument/2006/relationships/slide" Target="slides/slide11.xml"/><Relationship Id="rId110" Type="http://schemas.openxmlformats.org/officeDocument/2006/relationships/slide" Target="slides/slide106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14" Type="http://schemas.openxmlformats.org/officeDocument/2006/relationships/slide" Target="slides/slide110.xml"/><Relationship Id="rId18" Type="http://schemas.openxmlformats.org/officeDocument/2006/relationships/slide" Target="slides/slide14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69" Type="http://schemas.openxmlformats.org/officeDocument/2006/relationships/slide" Target="slides/slide6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9" Type="http://schemas.openxmlformats.org/officeDocument/2006/relationships/slide" Target="slides/slide55.xml"/><Relationship Id="rId154" Type="http://schemas.openxmlformats.org/officeDocument/2006/relationships/font" Target="fonts/UbuntuMono-italic.fntdata"/><Relationship Id="rId58" Type="http://schemas.openxmlformats.org/officeDocument/2006/relationships/slide" Target="slides/slide54.xml"/><Relationship Id="rId153" Type="http://schemas.openxmlformats.org/officeDocument/2006/relationships/font" Target="fonts/UbuntuMono-bold.fntdata"/><Relationship Id="rId152" Type="http://schemas.openxmlformats.org/officeDocument/2006/relationships/font" Target="fonts/UbuntuMono-regular.fntdata"/><Relationship Id="rId151" Type="http://schemas.openxmlformats.org/officeDocument/2006/relationships/slide" Target="slides/slide147.xml"/><Relationship Id="rId155" Type="http://schemas.openxmlformats.org/officeDocument/2006/relationships/font" Target="fonts/UbuntuMon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Shape 6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Shape 6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Shape 6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Shape 6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Shape 6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Shape 6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Shape 7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Shape 7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Shape 7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Shape 7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Shape 7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Shape 7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Shape 7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Shape 7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Shape 7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Shape 7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Shape 7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Shape 7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Shape 8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Shape 8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Shape 81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Shape 8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Shape 8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Shape 8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Shape 83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Shape 8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466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Shape 8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1" name="Shape 8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Shape 8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Shape 8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Shape 8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Shape 8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Shape 8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Shape 8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Shape 8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Shape 9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Shape 9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Shape 91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Shape 9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Shape 9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Shape 9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Shape 9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Shape 9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Shape 3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Shape 3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Shape 3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Shape 4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Shape 4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Shape 4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Shape 4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Shape 4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Shape 4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Shape 49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Shape 49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Shape 5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Shape 5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49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Shape 5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Shape 56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Shape 5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Shape 5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Shape 5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Shape 6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Shape 6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Shape 6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/>
          <p:nvPr>
            <p:ph idx="2" type="sldImg"/>
          </p:nvPr>
        </p:nvSpPr>
        <p:spPr>
          <a:xfrm>
            <a:off x="1143225" y="685800"/>
            <a:ext cx="4572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Shape 6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idx="1" type="subTitle"/>
          </p:nvPr>
        </p:nvSpPr>
        <p:spPr>
          <a:xfrm>
            <a:off x="685800" y="3786737"/>
            <a:ext cx="7772400" cy="10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b="0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Shape 10"/>
          <p:cNvSpPr txBox="1"/>
          <p:nvPr>
            <p:ph type="ctrTitle"/>
          </p:nvPr>
        </p:nvSpPr>
        <p:spPr>
          <a:xfrm>
            <a:off x="685800" y="2111123"/>
            <a:ext cx="7772400" cy="154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ctr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2" type="body"/>
          </p:nvPr>
        </p:nvSpPr>
        <p:spPr>
          <a:xfrm>
            <a:off x="4692273" y="1600200"/>
            <a:ext cx="39945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 sz="1800"/>
            </a:lvl5pPr>
            <a:lvl6pPr lvl="5" rtl="0">
              <a:spcBef>
                <a:spcPts val="0"/>
              </a:spcBef>
              <a:defRPr sz="1800"/>
            </a:lvl6pPr>
            <a:lvl7pPr lvl="6" rtl="0">
              <a:spcBef>
                <a:spcPts val="0"/>
              </a:spcBef>
              <a:defRPr sz="1800"/>
            </a:lvl7pPr>
            <a:lvl8pPr lvl="7" rtl="0">
              <a:spcBef>
                <a:spcPts val="0"/>
              </a:spcBef>
              <a:defRPr sz="1800"/>
            </a:lvl8pPr>
            <a:lvl9pPr lvl="8" rtl="0">
              <a:spcBef>
                <a:spcPts val="0"/>
              </a:spcBef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idx="1" type="body"/>
          </p:nvPr>
        </p:nvSpPr>
        <p:spPr>
          <a:xfrm>
            <a:off x="457200" y="5875078"/>
            <a:ext cx="8229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lt1"/>
            </a:gs>
            <a:gs pos="30000">
              <a:schemeClr val="lt1"/>
            </a:gs>
            <a:gs pos="100000">
              <a:schemeClr val="lt2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600"/>
              </a:spcBef>
              <a:buClr>
                <a:srgbClr val="000000"/>
              </a:buClr>
              <a:buSzPct val="100000"/>
              <a:buFont typeface="Arial"/>
              <a:buChar char="●"/>
              <a:defRPr b="0" i="0" sz="3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480"/>
              </a:spcBef>
              <a:buClr>
                <a:srgbClr val="000000"/>
              </a:buClr>
              <a:buSzPct val="100000"/>
              <a:buFont typeface="Courier New"/>
              <a:buChar char="o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 algn="l">
              <a:spcBef>
                <a:spcPts val="480"/>
              </a:spcBef>
              <a:buClr>
                <a:srgbClr val="000000"/>
              </a:buClr>
              <a:buSzPct val="100000"/>
              <a:buFont typeface="Wingdings"/>
              <a:buChar char="§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 algn="l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 algn="l">
              <a:spcBef>
                <a:spcPts val="360"/>
              </a:spcBef>
              <a:buClr>
                <a:srgbClr val="000000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 algn="l">
              <a:spcBef>
                <a:spcPts val="360"/>
              </a:spcBef>
              <a:buClr>
                <a:srgbClr val="000000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 algn="l">
              <a:spcBef>
                <a:spcPts val="360"/>
              </a:spcBef>
              <a:buClr>
                <a:srgbClr val="000000"/>
              </a:buClr>
              <a:buSzPct val="100000"/>
              <a:buFont typeface="Arial"/>
              <a:buChar char="●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 algn="l">
              <a:spcBef>
                <a:spcPts val="360"/>
              </a:spcBef>
              <a:buClr>
                <a:srgbClr val="000000"/>
              </a:buClr>
              <a:buSzPct val="100000"/>
              <a:buFont typeface="Courier New"/>
              <a:buChar char="o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 algn="l">
              <a:spcBef>
                <a:spcPts val="360"/>
              </a:spcBef>
              <a:buClr>
                <a:srgbClr val="000000"/>
              </a:buClr>
              <a:buSzPct val="100000"/>
              <a:buFont typeface="Wingdings"/>
              <a:buChar char="§"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jp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23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24.jp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25.jp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08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40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30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3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2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34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02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33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39.jp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8.xml"/><Relationship Id="rId3" Type="http://schemas.openxmlformats.org/officeDocument/2006/relationships/hyperlink" Target="http://www.inference.phy.cam.ac.uk/itila/" TargetMode="External"/><Relationship Id="rId4" Type="http://schemas.openxmlformats.org/officeDocument/2006/relationships/image" Target="../media/image36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9.xml"/><Relationship Id="rId3" Type="http://schemas.openxmlformats.org/officeDocument/2006/relationships/hyperlink" Target="https://github.com/CamDavidsonPilon/Probabilistic-Programming-and-Bayesian-Methods-for-Hackers" TargetMode="External"/><Relationship Id="rId4" Type="http://schemas.openxmlformats.org/officeDocument/2006/relationships/hyperlink" Target="https://github.com/CamDavidsonPilon/Probabilistic-Programming-and-Bayesian-Methods-for-Hackers" TargetMode="External"/><Relationship Id="rId5" Type="http://schemas.openxmlformats.org/officeDocument/2006/relationships/image" Target="../media/image3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jpg"/><Relationship Id="rId4" Type="http://schemas.openxmlformats.org/officeDocument/2006/relationships/image" Target="../media/image10.jpg"/><Relationship Id="rId5" Type="http://schemas.openxmlformats.org/officeDocument/2006/relationships/image" Target="../media/image09.jpg"/><Relationship Id="rId6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03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0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0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07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0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en.wikipedia.org/wiki/German_tank_problem" TargetMode="External"/><Relationship Id="rId4" Type="http://schemas.openxmlformats.org/officeDocument/2006/relationships/image" Target="../media/image11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0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6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3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9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8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0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1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://en.wikipedia.org/wiki/ Cromwell's_rule" TargetMode="External"/><Relationship Id="rId4" Type="http://schemas.openxmlformats.org/officeDocument/2006/relationships/hyperlink" Target="http://en.wikipedia.org/wiki/ Cromwell's_rule" TargetMode="External"/><Relationship Id="rId5" Type="http://schemas.openxmlformats.org/officeDocument/2006/relationships/image" Target="../media/image2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22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2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26.jp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685800" y="2111123"/>
            <a:ext cx="7772400" cy="1546474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Bayesian Statistics </a:t>
            </a:r>
          </a:p>
          <a:p>
            <a:pPr lvl="0" algn="l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Made Simple</a:t>
            </a:r>
          </a:p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685800" y="3786737"/>
            <a:ext cx="7772400" cy="2423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"/>
              <a:t>Allen B. Downey</a:t>
            </a:r>
          </a:p>
          <a:p>
            <a:pPr lvl="0" rtl="0" algn="l">
              <a:spcBef>
                <a:spcPts val="0"/>
              </a:spcBef>
              <a:buNone/>
            </a:pPr>
            <a:r>
              <a:rPr lang="en"/>
              <a:t>Olin College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60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sites.google.com/site/simplebayes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Bayes's Theorem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One way to think about it: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Bayes's Theorem is an algorithm to get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from </a:t>
            </a:r>
            <a:r>
              <a:rPr lang="en">
                <a:solidFill>
                  <a:srgbClr val="4A86E8"/>
                </a:solidFill>
              </a:rPr>
              <a:t>p(B|A)</a:t>
            </a:r>
            <a:r>
              <a:rPr lang="en">
                <a:solidFill>
                  <a:srgbClr val="0B5394"/>
                </a:solidFill>
              </a:rPr>
              <a:t> to </a:t>
            </a:r>
            <a:r>
              <a:rPr lang="en">
                <a:solidFill>
                  <a:srgbClr val="4A86E8"/>
                </a:solidFill>
              </a:rPr>
              <a:t>p(A|B)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Useful if </a:t>
            </a:r>
            <a:r>
              <a:rPr lang="en">
                <a:solidFill>
                  <a:srgbClr val="4A86E8"/>
                </a:solidFill>
              </a:rPr>
              <a:t>p(B|A)</a:t>
            </a:r>
            <a:r>
              <a:rPr lang="en">
                <a:solidFill>
                  <a:srgbClr val="0B5394"/>
                </a:solidFill>
              </a:rPr>
              <a:t>, </a:t>
            </a:r>
            <a:r>
              <a:rPr lang="en">
                <a:solidFill>
                  <a:srgbClr val="4A86E8"/>
                </a:solidFill>
              </a:rPr>
              <a:t>p(A)</a:t>
            </a:r>
            <a:r>
              <a:rPr lang="en">
                <a:solidFill>
                  <a:srgbClr val="0B5394"/>
                </a:solidFill>
              </a:rPr>
              <a:t> and </a:t>
            </a:r>
            <a:r>
              <a:rPr lang="en">
                <a:solidFill>
                  <a:srgbClr val="4A86E8"/>
                </a:solidFill>
              </a:rPr>
              <a:t>p(B)</a:t>
            </a:r>
            <a:r>
              <a:rPr lang="en">
                <a:solidFill>
                  <a:srgbClr val="0B5394"/>
                </a:solidFill>
              </a:rPr>
              <a:t> are easier 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than </a:t>
            </a:r>
            <a:r>
              <a:rPr lang="en">
                <a:solidFill>
                  <a:srgbClr val="4A86E8"/>
                </a:solidFill>
              </a:rPr>
              <a:t>p(A|B)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E06666"/>
                </a:solidFill>
              </a:rPr>
              <a:t>OR ...</a:t>
            </a:r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8025" y="0"/>
            <a:ext cx="3835975" cy="24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Shape 63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633" name="Shape 63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fair = Euro()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fair.Set(50, 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600">
              <a:solidFill>
                <a:srgbClr val="0B5394"/>
              </a:solidFill>
            </a:endParaRPr>
          </a:p>
        </p:txBody>
      </p:sp>
      <p:pic>
        <p:nvPicPr>
          <p:cNvPr id="634" name="Shape 6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0" y="3810000"/>
            <a:ext cx="257175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640" name="Shape 64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bias = Euro()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for x in range(0, 101):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x != 50: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bias.Set(x,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bias.Normalize()</a:t>
            </a:r>
          </a:p>
        </p:txBody>
      </p:sp>
      <p:pic>
        <p:nvPicPr>
          <p:cNvPr id="641" name="Shape 6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0" y="3810000"/>
            <a:ext cx="3810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Bayes factor</a:t>
            </a:r>
          </a:p>
        </p:txBody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data = 140, 110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like_fair = AverageLikelihood(fair, data)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like_bias = AverageLikelihood(bias, data)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ratio = like_bias / like_fair</a:t>
            </a:r>
          </a:p>
        </p:txBody>
      </p:sp>
    </p:spTree>
  </p:cSld>
  <p:clrMapOvr>
    <a:masterClrMapping/>
  </p:clrMapOvr>
  <p:transition spd="slow">
    <p:fade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653" name="Shape 65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Read 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euro2.py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Notice the new representation of the data, and corresponding Likelihood function.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Run it and interpret the results.</a:t>
            </a:r>
          </a:p>
        </p:txBody>
      </p:sp>
    </p:spTree>
  </p:cSld>
  <p:clrMapOvr>
    <a:masterClrMapping/>
  </p:clrMapOvr>
  <p:transition spd="slow">
    <p:fade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the answer is: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91666"/>
              <a:buFont typeface="Arial"/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    p(D|B) = 2.6 </a:t>
            </a:r>
            <a:r>
              <a:rPr lang="en">
                <a:solidFill>
                  <a:srgbClr val="4A86E8"/>
                </a:solidFill>
                <a:highlight>
                  <a:srgbClr val="FFFFFF"/>
                </a:highlight>
              </a:rPr>
              <a:t>·</a:t>
            </a:r>
            <a:r>
              <a:rPr lang="en">
                <a:solidFill>
                  <a:srgbClr val="4A86E8"/>
                </a:solidFill>
              </a:rPr>
              <a:t> 10</a:t>
            </a:r>
            <a:r>
              <a:rPr baseline="30000" lang="en">
                <a:solidFill>
                  <a:srgbClr val="4A86E8"/>
                </a:solidFill>
              </a:rPr>
              <a:t>-76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    p(D|F) = 5.5 </a:t>
            </a:r>
            <a:r>
              <a:rPr lang="en">
                <a:solidFill>
                  <a:srgbClr val="4A86E8"/>
                </a:solidFill>
                <a:highlight>
                  <a:srgbClr val="FFFFFF"/>
                </a:highlight>
              </a:rPr>
              <a:t>·</a:t>
            </a:r>
            <a:r>
              <a:rPr lang="en">
                <a:solidFill>
                  <a:srgbClr val="4A86E8"/>
                </a:solidFill>
              </a:rPr>
              <a:t> 10</a:t>
            </a:r>
            <a:r>
              <a:rPr baseline="30000" lang="en">
                <a:solidFill>
                  <a:srgbClr val="4A86E8"/>
                </a:solidFill>
              </a:rPr>
              <a:t>-76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Likelihood ratio is about </a:t>
            </a:r>
            <a:r>
              <a:rPr lang="en">
                <a:solidFill>
                  <a:srgbClr val="3D85C6"/>
                </a:solidFill>
              </a:rPr>
              <a:t>0.47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So this dataset is evidence </a:t>
            </a:r>
            <a:r>
              <a:rPr lang="en">
                <a:solidFill>
                  <a:srgbClr val="E06666"/>
                </a:solidFill>
              </a:rPr>
              <a:t>against</a:t>
            </a:r>
            <a:r>
              <a:rPr lang="en">
                <a:solidFill>
                  <a:srgbClr val="0B5394"/>
                </a:solidFill>
              </a:rPr>
              <a:t> B.</a:t>
            </a:r>
          </a:p>
        </p:txBody>
      </p:sp>
    </p:spTree>
  </p:cSld>
  <p:clrMapOvr>
    <a:masterClrMapping/>
  </p:clrMapOvr>
  <p:transition spd="slow">
    <p:fade/>
  </p:transition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Shape 6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Fair comparison?</a:t>
            </a:r>
          </a:p>
        </p:txBody>
      </p:sp>
      <p:sp>
        <p:nvSpPr>
          <p:cNvPr id="665" name="Shape 66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Modify the code that builds 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bias</a:t>
            </a:r>
            <a:r>
              <a:rPr lang="en">
                <a:solidFill>
                  <a:srgbClr val="0B5394"/>
                </a:solidFill>
              </a:rPr>
              <a:t>; try out a different definition of B and run again.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bias = Euro()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for x in range(0, 49):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bias.Set(x, x)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for x in range(51, 101):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bias.Set(x, 100-x)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bias.Normalize()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The Bayes factor depends on the definition of B.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Depending on what “biased” means, the data might be evidence for or against B.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The evidence is weak either way (between 0.5 and 2).</a:t>
            </a:r>
          </a:p>
        </p:txBody>
      </p:sp>
    </p:spTree>
  </p:cSld>
  <p:clrMapOvr>
    <a:masterClrMapping/>
  </p:clrMapOvr>
  <p:transition spd="slow">
    <p:fade/>
  </p:transition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Shape 67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677" name="Shape 67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Euro problem,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Bayesian estimation,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Bayesian hypothesis testing.</a:t>
            </a:r>
          </a:p>
        </p:txBody>
      </p:sp>
      <p:pic>
        <p:nvPicPr>
          <p:cNvPr id="678" name="Shape 6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38222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type="title"/>
          </p:nvPr>
        </p:nvSpPr>
        <p:spPr>
          <a:xfrm>
            <a:off x="457200" y="274637"/>
            <a:ext cx="8229600" cy="77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Recess!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293225"/>
            <a:ext cx="714375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Shape 685"/>
          <p:cNvSpPr txBox="1"/>
          <p:nvPr/>
        </p:nvSpPr>
        <p:spPr>
          <a:xfrm rot="-5400000">
            <a:off x="6033599" y="3769338"/>
            <a:ext cx="5830500" cy="39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http://ksdcitizens.org/wp-content/uploads/2010/09/recess_time.jpg</a:t>
            </a:r>
          </a:p>
        </p:txBody>
      </p:sp>
    </p:spTree>
  </p:cSld>
  <p:clrMapOvr>
    <a:masterClrMapping/>
  </p:clrMapOvr>
  <p:transition spd="slow">
    <p:fade/>
  </p:transition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Word problem for geeks</a:t>
            </a:r>
          </a:p>
        </p:txBody>
      </p:sp>
      <p:sp>
        <p:nvSpPr>
          <p:cNvPr id="691" name="Shape 691"/>
          <p:cNvSpPr txBox="1"/>
          <p:nvPr>
            <p:ph idx="1" type="body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ALICE: What did you get on the math SAT?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BOB: 760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ALICE: Oh, well I got a 780.  I guess that means I'm smarter than you.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NARRATOR: Really?  What is the probability that Alice is smarter than Bob?</a:t>
            </a:r>
          </a:p>
        </p:txBody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Diachronic interpretation</a:t>
            </a: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H: Hypothesis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D: Data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Given </a:t>
            </a: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, the probability of the hypothesis before you saw the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Find </a:t>
            </a:r>
            <a:r>
              <a:rPr lang="en">
                <a:solidFill>
                  <a:srgbClr val="4A86E8"/>
                </a:solidFill>
              </a:rPr>
              <a:t>p(H|D)</a:t>
            </a:r>
            <a:r>
              <a:rPr lang="en">
                <a:solidFill>
                  <a:srgbClr val="0B5394"/>
                </a:solidFill>
              </a:rPr>
              <a:t>, the probability of the hypothesis after you saw the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Shape 696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0"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Assume, define, quantify</a:t>
            </a:r>
          </a:p>
        </p:txBody>
      </p:sp>
      <p:sp>
        <p:nvSpPr>
          <p:cNvPr id="697" name="Shape 697"/>
          <p:cNvSpPr txBox="1"/>
          <p:nvPr>
            <p:ph idx="1" type="body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Assume: each person has some probability, 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, of answering a random SAT question correctly.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Define: "Alice is smarter than Bob" means 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baseline="-25000"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 &gt; 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baseline="-25000"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How can we quantify Prob { 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baseline="-25000"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 &gt; 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baseline="-25000"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b </a:t>
            </a: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} ?</a:t>
            </a:r>
          </a:p>
        </p:txBody>
      </p:sp>
    </p:spTree>
  </p:cSld>
  <p:clrMapOvr>
    <a:masterClrMapping/>
  </p:clrMapOvr>
  <p:transition spd="slow">
    <p:fade/>
  </p:transition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Be Bayesian</a:t>
            </a:r>
          </a:p>
        </p:txBody>
      </p:sp>
      <p:sp>
        <p:nvSpPr>
          <p:cNvPr id="703" name="Shape 703"/>
          <p:cNvSpPr txBox="1"/>
          <p:nvPr>
            <p:ph idx="1" type="body"/>
          </p:nvPr>
        </p:nvSpPr>
        <p:spPr>
          <a:xfrm>
            <a:off x="274319" y="1463040"/>
            <a:ext cx="8658382" cy="4996462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Treat </a:t>
            </a:r>
            <a:r>
              <a:rPr i="1" lang="en" sz="2666">
                <a:solidFill>
                  <a:srgbClr val="0B5394"/>
                </a:solidFill>
              </a:rPr>
              <a:t>x</a:t>
            </a:r>
            <a:r>
              <a:rPr i="1"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as a random quantity.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Start with a prior distribution.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Update it.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0B5394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0B5394"/>
                </a:solidFill>
                <a:latin typeface="Arial"/>
                <a:ea typeface="Arial"/>
                <a:cs typeface="Arial"/>
                <a:sym typeface="Arial"/>
              </a:rPr>
              <a:t>Compare posterior distributions.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4" name="Shape 7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080" y="1280137"/>
            <a:ext cx="3579907" cy="3253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Shape 7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00" y="1878250"/>
            <a:ext cx="5892348" cy="4419247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Shape 710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i="0"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Prior?</a:t>
            </a:r>
          </a:p>
        </p:txBody>
      </p:sp>
      <p:sp>
        <p:nvSpPr>
          <p:cNvPr id="711" name="Shape 711"/>
          <p:cNvSpPr txBox="1"/>
          <p:nvPr>
            <p:ph idx="1" type="body"/>
          </p:nvPr>
        </p:nvSpPr>
        <p:spPr>
          <a:xfrm>
            <a:off x="276930" y="1075365"/>
            <a:ext cx="5470695" cy="729674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Distribution of raw scores.</a:t>
            </a:r>
          </a:p>
        </p:txBody>
      </p:sp>
      <p:pic>
        <p:nvPicPr>
          <p:cNvPr id="712" name="Shape 7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5052" y="353835"/>
            <a:ext cx="2696534" cy="315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Likelihood</a:t>
            </a:r>
          </a:p>
        </p:txBody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274319" y="1645919"/>
            <a:ext cx="8663939" cy="50063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</a:t>
            </a: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</a:t>
            </a: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ef Likelihood(self, data, hypo):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x = hypo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score = data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raw = self.exam.Reverse(score)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yes, no = raw, self.exam.max_score - raw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like = x**yes * (1-x)**no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return like</a:t>
            </a:r>
          </a:p>
        </p:txBody>
      </p:sp>
    </p:spTree>
  </p:cSld>
  <p:clrMapOvr>
    <a:masterClrMapping/>
  </p:clrMapOvr>
  <p:transition spd="slow">
    <p:fade/>
  </p:transition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Shape 7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675" y="1419575"/>
            <a:ext cx="6518652" cy="48889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Shape 724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Posterior</a:t>
            </a:r>
          </a:p>
        </p:txBody>
      </p:sp>
    </p:spTree>
  </p:cSld>
  <p:clrMapOvr>
    <a:masterClrMapping/>
  </p:clrMapOvr>
  <p:transition spd="slow">
    <p:fade/>
  </p:transition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</a:rPr>
              <a:t>PmfProbGreater</a:t>
            </a:r>
          </a:p>
        </p:txBody>
      </p:sp>
      <p:sp>
        <p:nvSpPr>
          <p:cNvPr id="730" name="Shape 730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def PmfProbGreater(pmf1, pmf2):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 """Returns the prob that a value from pmf1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is greater than a value from pmf2."""</a:t>
            </a:r>
          </a:p>
        </p:txBody>
      </p:sp>
    </p:spTree>
  </p:cSld>
  <p:clrMapOvr>
    <a:masterClrMapping/>
  </p:clrMapOvr>
  <p:transition spd="slow"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</a:rPr>
              <a:t>PmfProbGreater</a:t>
            </a:r>
          </a:p>
        </p:txBody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def PmfProbGreater(pmf1, pmf2):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 """Returns the prob that a value from pmf1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is greater than a value from pmf2."""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Iterate through all pairs of values.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Check whether the value from pmf1 is greater.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Add up total probability of successful pairs.</a:t>
            </a:r>
          </a:p>
        </p:txBody>
      </p:sp>
    </p:spTree>
  </p:cSld>
  <p:clrMapOvr>
    <a:masterClrMapping/>
  </p:clrMapOvr>
  <p:transition spd="slow">
    <p:fade/>
  </p:transition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</a:rPr>
              <a:t>PmfProbGreater</a:t>
            </a:r>
          </a:p>
        </p:txBody>
      </p:sp>
      <p:sp>
        <p:nvSpPr>
          <p:cNvPr id="742" name="Shape 742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def PmfProbGreater(pmf1, pmf2):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for x1, p1 in pmf1.Items():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    for x2, p2 in pmf2.Items():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# FILL THIS IN!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        </a:t>
            </a:r>
          </a:p>
        </p:txBody>
      </p:sp>
    </p:spTree>
  </p:cSld>
  <p:clrMapOvr>
    <a:masterClrMapping/>
  </p:clrMapOvr>
  <p:transition spd="slow">
    <p:fade/>
  </p:transition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Shape 747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</a:rPr>
              <a:t>PmfProbGreater</a:t>
            </a:r>
          </a:p>
        </p:txBody>
      </p:sp>
      <p:sp>
        <p:nvSpPr>
          <p:cNvPr id="748" name="Shape 748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def PmfProbGreater(pmf1, pmf2):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 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total = 0.0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for x1, p1 in pmf1.Items():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    for x2, p2 in pmf2.Items():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        if x1 &gt; x2: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            total += p1 * p2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    return total</a:t>
            </a:r>
          </a:p>
        </p:txBody>
      </p:sp>
    </p:spTree>
  </p:cSld>
  <p:clrMapOvr>
    <a:masterClrMapping/>
  </p:clrMapOvr>
  <p:transition spd="slow">
    <p:fade/>
  </p:transition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274319" y="274319"/>
            <a:ext cx="8663939" cy="89153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42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And the answer is...</a:t>
            </a:r>
          </a:p>
        </p:txBody>
      </p:sp>
      <p:sp>
        <p:nvSpPr>
          <p:cNvPr id="754" name="Shape 754"/>
          <p:cNvSpPr txBox="1"/>
          <p:nvPr>
            <p:ph idx="1" type="body"/>
          </p:nvPr>
        </p:nvSpPr>
        <p:spPr>
          <a:xfrm>
            <a:off x="526861" y="1561744"/>
            <a:ext cx="4160400" cy="50063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Alice: 780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Bob: 760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666">
              <a:solidFill>
                <a:srgbClr val="333333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Probability that Alice is "smarter": </a:t>
            </a:r>
            <a:r>
              <a:rPr lang="en" sz="2666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61%</a:t>
            </a:r>
          </a:p>
        </p:txBody>
      </p:sp>
      <p:pic>
        <p:nvPicPr>
          <p:cNvPr id="755" name="Shape 7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769" y="1498597"/>
            <a:ext cx="3278022" cy="4947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7"/>
            <a:ext cx="8229600" cy="798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 cookie problem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223377"/>
            <a:ext cx="8229600" cy="534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Suppose there are two bowls of cookies.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Bowl #1 has 10 chocolate and 30 vanilla.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Bowl #2 has 20 of each.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Fred picks a bowl at random, and then picks a cookie at random.  The cookie turns out to be vanilla.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is the probability that Fred picked from Bowl #1?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/>
        </p:nvSpPr>
        <p:spPr>
          <a:xfrm>
            <a:off x="5576075" y="620712"/>
            <a:ext cx="2044200" cy="2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from Wikipedia</a:t>
            </a:r>
          </a:p>
        </p:txBody>
      </p:sp>
    </p:spTree>
  </p:cSld>
  <p:clrMapOvr>
    <a:masterClrMapping/>
  </p:clrMapOvr>
  <p:transition spd="slow">
    <p:fade/>
  </p:transition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Shape 7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this example?</a:t>
            </a:r>
          </a:p>
        </p:txBody>
      </p:sp>
      <p:sp>
        <p:nvSpPr>
          <p:cNvPr id="761" name="Shape 7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Posterior distribution is often the input to the next step in an analysis.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Real world problems start (and end!) with modeling.</a:t>
            </a:r>
          </a:p>
        </p:txBody>
      </p:sp>
    </p:spTree>
  </p:cSld>
  <p:clrMapOvr>
    <a:masterClrMapping/>
  </p:clrMapOvr>
  <p:transition spd="slow">
    <p:fade/>
  </p:transition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Shape 7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  <p:sp>
        <p:nvSpPr>
          <p:cNvPr id="767" name="Shape 76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This result is based on the simplification that all SAT questions are equally difficult.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An alternative (in the book) is based on item response theory.</a:t>
            </a:r>
          </a:p>
        </p:txBody>
      </p:sp>
    </p:spTree>
  </p:cSld>
  <p:clrMapOvr>
    <a:masterClrMapping/>
  </p:clrMapOvr>
  <p:transition spd="slow">
    <p:fade/>
  </p:transition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  <p:sp>
        <p:nvSpPr>
          <p:cNvPr id="773" name="Shape 77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For most real world problems, there are several reasonable models.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The best choice depends on your goals.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Modeling errors often dominate.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Shape 7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Modeling</a:t>
            </a:r>
          </a:p>
        </p:txBody>
      </p:sp>
      <p:sp>
        <p:nvSpPr>
          <p:cNvPr id="779" name="Shape 7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buSzPct val="36666"/>
              <a:buNone/>
            </a:pPr>
            <a:r>
              <a:rPr lang="en">
                <a:solidFill>
                  <a:srgbClr val="0B5394"/>
                </a:solidFill>
              </a:rPr>
              <a:t>Therefore: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Don't mistake the map for the territory.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Don't sweat approximations smaller than modeling errors.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Iterate.</a:t>
            </a:r>
          </a:p>
        </p:txBody>
      </p:sp>
    </p:spTree>
  </p:cSld>
  <p:clrMapOvr>
    <a:masterClrMapping/>
  </p:clrMapOvr>
  <p:transition spd="slow">
    <p:fade/>
  </p:transition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>
            <p:ph type="title"/>
          </p:nvPr>
        </p:nvSpPr>
        <p:spPr>
          <a:xfrm>
            <a:off x="457200" y="274637"/>
            <a:ext cx="8229600" cy="77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Recess!</a:t>
            </a:r>
          </a:p>
        </p:txBody>
      </p:sp>
      <p:sp>
        <p:nvSpPr>
          <p:cNvPr id="785" name="Shape 785"/>
          <p:cNvSpPr txBox="1"/>
          <p:nvPr/>
        </p:nvSpPr>
        <p:spPr>
          <a:xfrm rot="-5400000">
            <a:off x="5996705" y="3732588"/>
            <a:ext cx="5830500" cy="463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http://images2.wikia.nocookie.net/__cb20120116013507/recess/images/4/4c/Recess_Pic_for_the_Internet.png</a:t>
            </a:r>
          </a:p>
        </p:txBody>
      </p:sp>
      <p:pic>
        <p:nvPicPr>
          <p:cNvPr id="786" name="Shape 7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37" y="619125"/>
            <a:ext cx="44481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Case study</a:t>
            </a:r>
          </a:p>
        </p:txBody>
      </p:sp>
      <p:sp>
        <p:nvSpPr>
          <p:cNvPr id="792" name="Shape 79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Problem: students sign up to participate in a community service project.  Some fraction, q, of the students who sign up actually participate, and of those some fraction, r, report back.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Given a sample of students who sign up and the number who report back, we can estimate the product q*r, but don't learn about q and r separately.</a:t>
            </a:r>
          </a:p>
        </p:txBody>
      </p:sp>
    </p:spTree>
  </p:cSld>
  <p:clrMapOvr>
    <a:masterClrMapping/>
  </p:clrMapOvr>
  <p:transition spd="slow">
    <p:fade/>
  </p:transition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Case study</a:t>
            </a:r>
          </a:p>
        </p:txBody>
      </p:sp>
      <p:sp>
        <p:nvSpPr>
          <p:cNvPr id="798" name="Shape 7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If we can get a smaller sample of students where we know who participated and who reported, we can use that to improve the estimates of q and r.</a:t>
            </a:r>
            <a:br>
              <a:rPr lang="en">
                <a:solidFill>
                  <a:srgbClr val="0B5394"/>
                </a:solidFill>
              </a:rPr>
            </a:br>
            <a:br>
              <a:rPr lang="en">
                <a:solidFill>
                  <a:srgbClr val="0B5394"/>
                </a:solidFill>
              </a:rPr>
            </a:br>
            <a:r>
              <a:rPr lang="en">
                <a:solidFill>
                  <a:srgbClr val="0B5394"/>
                </a:solidFill>
              </a:rPr>
              <a:t>And we can use that to compute the posterior distribution of the number of students who participated.</a:t>
            </a:r>
          </a:p>
        </p:txBody>
      </p:sp>
    </p:spTree>
  </p:cSld>
  <p:clrMapOvr>
    <a:masterClrMapping/>
  </p:clrMapOvr>
  <p:transition spd="slow">
    <p:fade/>
  </p:transition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04" name="Shape 804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probs = numpy.linspace(0, 1, 101)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hypos = []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for q in probs: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for r in probs: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hypos.append((q, r))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suite = Volunteer(hypos)</a:t>
            </a:r>
          </a:p>
        </p:txBody>
      </p:sp>
    </p:spTree>
  </p:cSld>
  <p:clrMapOvr>
    <a:masterClrMapping/>
  </p:clrMapOvr>
  <p:transition spd="slow">
    <p:fade/>
  </p:transition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10" name="Shape 810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# students who signed up and reported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data = 140, 50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suite.Update(data)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# students who signed up, participated,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# and reported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data = 5, 3, 1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suite.Update(data)</a:t>
            </a:r>
          </a:p>
        </p:txBody>
      </p:sp>
    </p:spTree>
  </p:cSld>
  <p:clrMapOvr>
    <a:masterClrMapping/>
  </p:clrMapOvr>
  <p:transition spd="slow">
    <p:fade/>
  </p:transition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Shape 815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16" name="Shape 816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class Volunteer(thinkbayes.Suite):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def Likelihood(self, data, hypo):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if len(data) == 2: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return self.Likelihood1(data, hypo)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elif len(data) == 3: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return self.Likelihood2(data, hypo)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else: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    raise ValueError()</a:t>
            </a: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Cookie problem</a:t>
            </a:r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H: Hypothesis that cookie came from Bowl 1.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D: Cookie is vanilla.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Given </a:t>
            </a: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, the probability of the hypothesis before you saw the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Find </a:t>
            </a:r>
            <a:r>
              <a:rPr lang="en">
                <a:solidFill>
                  <a:srgbClr val="4A86E8"/>
                </a:solidFill>
              </a:rPr>
              <a:t>p(H|D)</a:t>
            </a:r>
            <a:r>
              <a:rPr lang="en">
                <a:solidFill>
                  <a:srgbClr val="0B5394"/>
                </a:solidFill>
              </a:rPr>
              <a:t>, the probability of the hypothesis after you saw the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274319" y="1371600"/>
            <a:ext cx="8658300" cy="4996500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def Likelihood1(self, data, hypo):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q, r = hypo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p = q * r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signed_up, reported = data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yes = reported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no = signed_up - reported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like = p**yes * (1-p)**no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return like</a:t>
            </a:r>
          </a:p>
        </p:txBody>
      </p:sp>
    </p:spTree>
  </p:cSld>
  <p:clrMapOvr>
    <a:masterClrMapping/>
  </p:clrMapOvr>
  <p:transition spd="slow">
    <p:fade/>
  </p:transition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28" name="Shape 828"/>
          <p:cNvSpPr txBox="1"/>
          <p:nvPr>
            <p:ph idx="1" type="body"/>
          </p:nvPr>
        </p:nvSpPr>
        <p:spPr>
          <a:xfrm>
            <a:off x="274325" y="1165925"/>
            <a:ext cx="8658300" cy="52022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def Likelihood2(self, data, hypo):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q, r = hypo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signed_up, participated, reported = data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yes = participated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no = signed_up - participated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like1 = q**yes * (1-q)**no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yes = reported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no = participated - reported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like2 = r**yes * (1-r)**no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return like1 * like2</a:t>
            </a:r>
          </a:p>
        </p:txBody>
      </p:sp>
    </p:spTree>
  </p:cSld>
  <p:clrMapOvr>
    <a:masterClrMapping/>
  </p:clrMapOvr>
  <p:transition spd="slow">
    <p:fade/>
  </p:transition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Shape 833"/>
          <p:cNvSpPr txBox="1"/>
          <p:nvPr>
            <p:ph type="title"/>
          </p:nvPr>
        </p:nvSpPr>
        <p:spPr>
          <a:xfrm>
            <a:off x="274319" y="274319"/>
            <a:ext cx="8664000" cy="8915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33333"/>
                </a:solidFill>
              </a:rPr>
              <a:t>volunteer.py</a:t>
            </a:r>
          </a:p>
        </p:txBody>
      </p:sp>
      <p:sp>
        <p:nvSpPr>
          <p:cNvPr id="834" name="Shape 834"/>
          <p:cNvSpPr txBox="1"/>
          <p:nvPr>
            <p:ph idx="1" type="body"/>
          </p:nvPr>
        </p:nvSpPr>
        <p:spPr>
          <a:xfrm>
            <a:off x="274325" y="1165925"/>
            <a:ext cx="8658300" cy="5202299"/>
          </a:xfrm>
          <a:prstGeom prst="rect">
            <a:avLst/>
          </a:prstGeom>
        </p:spPr>
        <p:txBody>
          <a:bodyPr anchorCtr="0" anchor="t" bIns="38100" lIns="38100" rIns="38100" tIns="3810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def MarginalDistribution(suite, index):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pmf = thinkbayes.Pmf()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for t, prob in suite.Items():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    pmf.Incr(t[index], prob)</a:t>
            </a:r>
            <a:b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</a:br>
            <a:r>
              <a:rPr lang="en" sz="2666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   return pmf</a:t>
            </a:r>
          </a:p>
        </p:txBody>
      </p:sp>
    </p:spTree>
  </p:cSld>
  <p:clrMapOvr>
    <a:masterClrMapping/>
  </p:clrMapOvr>
  <p:transition spd="slow">
    <p:fade/>
  </p:transition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Shape 8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845" name="Shape 84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The Bayesian approach is a divide and conquer strategy.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You write Likelihood().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Bayes does the rest.</a:t>
            </a:r>
          </a:p>
        </p:txBody>
      </p:sp>
    </p:spTree>
  </p:cSld>
  <p:clrMapOvr>
    <a:masterClrMapping/>
  </p:clrMapOvr>
  <p:transition spd="slow">
    <p:fade/>
  </p:transition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Think Bayes</a:t>
            </a:r>
          </a:p>
        </p:txBody>
      </p:sp>
      <p:sp>
        <p:nvSpPr>
          <p:cNvPr id="851" name="Shape 851"/>
          <p:cNvSpPr txBox="1"/>
          <p:nvPr>
            <p:ph idx="1" type="body"/>
          </p:nvPr>
        </p:nvSpPr>
        <p:spPr>
          <a:xfrm>
            <a:off x="457200" y="1600200"/>
            <a:ext cx="58392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This tutorial is based on my book,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B5394"/>
                </a:solidFill>
              </a:rPr>
              <a:t>Think Bayes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B5394"/>
                </a:solidFill>
              </a:rPr>
              <a:t>Bayesian Statistics Made Simple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Published by O'Reilly Media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available under 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Creative Commons license from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thinkbayes.com</a:t>
            </a:r>
          </a:p>
        </p:txBody>
      </p:sp>
      <p:sp>
        <p:nvSpPr>
          <p:cNvPr id="852" name="Shape 852"/>
          <p:cNvSpPr txBox="1"/>
          <p:nvPr/>
        </p:nvSpPr>
        <p:spPr>
          <a:xfrm>
            <a:off x="31525" y="6611000"/>
            <a:ext cx="21231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150" y="1600200"/>
            <a:ext cx="2668824" cy="35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Case studies</a:t>
            </a:r>
          </a:p>
        </p:txBody>
      </p:sp>
      <p:sp>
        <p:nvSpPr>
          <p:cNvPr id="859" name="Shape 85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Euro 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SAT 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Red line 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Price is Right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Boston Bruins 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Paintball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Variability hypothesis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Kidney tumor growth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Geiger counter</a:t>
            </a:r>
          </a:p>
          <a:p>
            <a:pPr indent="-228600" lvl="0" marL="45720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Unseen species </a:t>
            </a:r>
          </a:p>
        </p:txBody>
      </p:sp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4162" y="1799487"/>
            <a:ext cx="21621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/>
              <a:t>Think Stats</a:t>
            </a: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457200" y="1600202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You might also like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B5394"/>
                </a:solidFill>
              </a:rPr>
              <a:t>Think Stats, </a:t>
            </a:r>
            <a:r>
              <a:rPr i="1" lang="en">
                <a:solidFill>
                  <a:srgbClr val="0B5394"/>
                </a:solidFill>
              </a:rPr>
              <a:t>2nd edition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B5394"/>
                </a:solidFill>
              </a:rPr>
              <a:t>Exploratory Data 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Published by O'Reilly Media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available under 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Creative Commons license from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thinkstats2.com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31525" y="6611000"/>
            <a:ext cx="21231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68" name="Shape 8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7975" y="466149"/>
            <a:ext cx="3316026" cy="4351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reading</a:t>
            </a:r>
          </a:p>
        </p:txBody>
      </p:sp>
      <p:sp>
        <p:nvSpPr>
          <p:cNvPr id="874" name="Shape 874"/>
          <p:cNvSpPr txBox="1"/>
          <p:nvPr>
            <p:ph idx="1" type="body"/>
          </p:nvPr>
        </p:nvSpPr>
        <p:spPr>
          <a:xfrm>
            <a:off x="457200" y="1600200"/>
            <a:ext cx="45209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MacKay, </a:t>
            </a:r>
            <a:r>
              <a:rPr i="1" lang="en" u="sng">
                <a:solidFill>
                  <a:schemeClr val="hlink"/>
                </a:solidFill>
                <a:hlinkClick r:id="rId3"/>
              </a:rPr>
              <a:t>Information Theory, Inference, and Learning Algorithms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Free PDF.</a:t>
            </a:r>
          </a:p>
        </p:txBody>
      </p:sp>
      <p:pic>
        <p:nvPicPr>
          <p:cNvPr id="875" name="Shape 8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0845" y="1782400"/>
            <a:ext cx="3141723" cy="371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reading</a:t>
            </a:r>
          </a:p>
        </p:txBody>
      </p:sp>
      <p:sp>
        <p:nvSpPr>
          <p:cNvPr id="881" name="Shape 88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Davidson-Pilon,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u="sng">
                <a:solidFill>
                  <a:schemeClr val="hlink"/>
                </a:solidFill>
                <a:hlinkClick r:id="rId3"/>
              </a:rPr>
              <a:t>Bayesian Methods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u="sng">
                <a:solidFill>
                  <a:schemeClr val="hlink"/>
                </a:solidFill>
                <a:hlinkClick r:id="rId4"/>
              </a:rPr>
              <a:t>for Hackers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On Github.</a:t>
            </a:r>
          </a:p>
        </p:txBody>
      </p:sp>
      <p:pic>
        <p:nvPicPr>
          <p:cNvPr id="882" name="Shape 8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31187" y="1600200"/>
            <a:ext cx="3590925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Diachronic interpretation</a:t>
            </a:r>
          </a:p>
        </p:txBody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p(H|D) = p(H) p(D|H) / p(D)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: prior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p(D|H)</a:t>
            </a:r>
            <a:r>
              <a:rPr lang="en">
                <a:solidFill>
                  <a:srgbClr val="0B5394"/>
                </a:solidFill>
              </a:rPr>
              <a:t>: conditional likelihood of the data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p(D)</a:t>
            </a:r>
            <a:r>
              <a:rPr lang="en">
                <a:solidFill>
                  <a:srgbClr val="0B5394"/>
                </a:solidFill>
              </a:rPr>
              <a:t>: total likelihood of the data</a:t>
            </a:r>
          </a:p>
        </p:txBody>
      </p:sp>
    </p:spTree>
  </p:cSld>
  <p:clrMapOvr>
    <a:masterClrMapping/>
  </p:clrMapOvr>
  <p:transition spd="slow">
    <p:fade/>
  </p:transition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Shape 8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More reading (not free)</a:t>
            </a:r>
          </a:p>
        </p:txBody>
      </p:sp>
      <p:sp>
        <p:nvSpPr>
          <p:cNvPr id="888" name="Shape 88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Howson and Urbach, </a:t>
            </a:r>
            <a:r>
              <a:rPr i="1" lang="en">
                <a:solidFill>
                  <a:srgbClr val="0B5394"/>
                </a:solidFill>
              </a:rPr>
              <a:t>Scientific Reasoning: The Bayesian Approach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Sivia, </a:t>
            </a:r>
            <a:r>
              <a:rPr i="1" lang="en">
                <a:solidFill>
                  <a:srgbClr val="0B5394"/>
                </a:solidFill>
              </a:rPr>
              <a:t>Data Analysis: A Bayesian Tutorial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Gelman et al, </a:t>
            </a:r>
            <a:r>
              <a:rPr i="1" lang="en">
                <a:solidFill>
                  <a:srgbClr val="0B5394"/>
                </a:solidFill>
              </a:rPr>
              <a:t>Bayesian Data Analysis</a:t>
            </a:r>
          </a:p>
        </p:txBody>
      </p:sp>
    </p:spTree>
  </p:cSld>
  <p:clrMapOvr>
    <a:masterClrMapping/>
  </p:clrMapOvr>
  <p:transition spd="slow">
    <p:fade/>
  </p:transition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8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Where does this fit?</a:t>
            </a:r>
          </a:p>
        </p:txBody>
      </p:sp>
      <p:sp>
        <p:nvSpPr>
          <p:cNvPr id="894" name="Shape 8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Usual approach: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Analytic distributions.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Math.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Multidimensional integrals.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Numerical methods (MCMC).</a:t>
            </a:r>
          </a:p>
        </p:txBody>
      </p:sp>
    </p:spTree>
  </p:cSld>
  <p:clrMapOvr>
    <a:masterClrMapping/>
  </p:clrMapOvr>
  <p:transition spd="slow">
    <p:fade/>
  </p:transition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Where does this fit?</a:t>
            </a:r>
          </a:p>
        </p:txBody>
      </p:sp>
      <p:sp>
        <p:nvSpPr>
          <p:cNvPr id="900" name="Shape 90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Problem: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Hard to get started.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Hard to develop solutions incrementally.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Hard to develop understanding.</a:t>
            </a:r>
          </a:p>
        </p:txBody>
      </p:sp>
    </p:spTree>
  </p:cSld>
  <p:clrMapOvr>
    <a:masterClrMapping/>
  </p:clrMapOvr>
  <p:transition spd="slow">
    <p:fade/>
  </p:transition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Shape 9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 theory</a:t>
            </a:r>
          </a:p>
        </p:txBody>
      </p:sp>
      <p:sp>
        <p:nvSpPr>
          <p:cNvPr id="906" name="Shape 90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Start with non-analytic distributions.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Use background information to choose meaningful priors.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Start with brute-force solutions.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If the results are good enough and fast enough, </a:t>
            </a:r>
            <a:r>
              <a:rPr lang="en">
                <a:solidFill>
                  <a:srgbClr val="CC0000"/>
                </a:solidFill>
              </a:rPr>
              <a:t>stop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Otherwise, optimize (where analysis is one kind of optimization).</a:t>
            </a:r>
          </a:p>
          <a:p>
            <a:pPr indent="-228600" lvl="0" marL="45720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Use your reference implementation for regression testing.</a:t>
            </a:r>
          </a:p>
        </p:txBody>
      </p:sp>
    </p:spTree>
  </p:cSld>
  <p:clrMapOvr>
    <a:masterClrMapping/>
  </p:clrMapOvr>
  <p:transition spd="slow">
    <p:fade/>
  </p:transition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Shape 9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Need help?</a:t>
            </a:r>
          </a:p>
        </p:txBody>
      </p:sp>
      <p:sp>
        <p:nvSpPr>
          <p:cNvPr id="912" name="Shape 91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 am always looking for interesting projects.</a:t>
            </a:r>
          </a:p>
          <a:p>
            <a:pPr indent="-228600" lvl="0" marL="45720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Sabbatical June 2015 to August 2016.</a:t>
            </a:r>
          </a:p>
        </p:txBody>
      </p:sp>
    </p:spTree>
  </p:cSld>
  <p:clrMapOvr>
    <a:masterClrMapping/>
  </p:clrMapOvr>
  <p:transition spd="slow">
    <p:fade/>
  </p:transition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Shape 91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Science at Olin</a:t>
            </a:r>
          </a:p>
        </p:txBody>
      </p:sp>
      <p:sp>
        <p:nvSpPr>
          <p:cNvPr id="918" name="Shape 91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January to May 2015.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30 students, 15 projects.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External collaborators with data and questions.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Exploratory data analysis and visualization.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Focus on health, medicine, and fitness.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sites.google.com/site/datascience15/</a:t>
            </a:r>
          </a:p>
        </p:txBody>
      </p:sp>
    </p:spTree>
  </p:cSld>
  <p:clrMapOvr>
    <a:masterClrMapping/>
  </p:clrMapOvr>
  <p:transition spd="slow">
    <p:fade/>
  </p:transition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24" name="Shape 924"/>
          <p:cNvSpPr txBox="1"/>
          <p:nvPr>
            <p:ph idx="1" type="body"/>
          </p:nvPr>
        </p:nvSpPr>
        <p:spPr>
          <a:xfrm>
            <a:off x="457200" y="5679500"/>
            <a:ext cx="8229600" cy="8882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datakind.org</a:t>
            </a:r>
          </a:p>
        </p:txBody>
      </p:sp>
      <p:pic>
        <p:nvPicPr>
          <p:cNvPr id="925" name="Shape 9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600" y="274637"/>
            <a:ext cx="8724799" cy="527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Shape 9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047750"/>
            <a:ext cx="33528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Diachronic interpretation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p(H|D) = p(H) p(D|H) / p(D)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: prior = 1/2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p(D|H)</a:t>
            </a:r>
            <a:r>
              <a:rPr lang="en">
                <a:solidFill>
                  <a:srgbClr val="0B5394"/>
                </a:solidFill>
              </a:rPr>
              <a:t>: conditional likelihood of the data = 3/4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p(D)</a:t>
            </a:r>
            <a:r>
              <a:rPr lang="en">
                <a:solidFill>
                  <a:srgbClr val="0B5394"/>
                </a:solidFill>
              </a:rPr>
              <a:t>: total likelihood of the data = 5/8</a:t>
            </a: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Diachronic interpretation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p(H|D) = (1/2)(3/4) / (5/8) = 3/5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: prior = 1/2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p(D|H)</a:t>
            </a:r>
            <a:r>
              <a:rPr lang="en">
                <a:solidFill>
                  <a:srgbClr val="0B5394"/>
                </a:solidFill>
              </a:rPr>
              <a:t>: conditional likelihood of the data = 3/4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p(D)</a:t>
            </a:r>
            <a:r>
              <a:rPr lang="en">
                <a:solidFill>
                  <a:srgbClr val="0B5394"/>
                </a:solidFill>
              </a:rPr>
              <a:t>: total likelihood of the data = 5/8</a:t>
            </a: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little intuition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: prior = 50%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p(H|D)</a:t>
            </a:r>
            <a:r>
              <a:rPr lang="en">
                <a:solidFill>
                  <a:srgbClr val="0B5394"/>
                </a:solidFill>
              </a:rPr>
              <a:t>: posterior = 60%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Vanilla cookie was more likely under H.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Slightly increases our degree of belief in H.</a:t>
            </a: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Computation</a:t>
            </a:r>
          </a:p>
        </p:txBody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Pmf represents a Probability Mass Function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Maps from possible values to probabilities.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D85C6"/>
                </a:solidFill>
              </a:rPr>
              <a:t>Diagram by yuml.me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3969237"/>
            <a:ext cx="78676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Install test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How many of you got 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install_test.py</a:t>
            </a:r>
            <a:r>
              <a:rPr lang="en">
                <a:solidFill>
                  <a:srgbClr val="0B5394"/>
                </a:solidFill>
              </a:rPr>
              <a:t> running?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Don't try to fix it now!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Instead...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hape 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2200" y="871245"/>
            <a:ext cx="3786524" cy="27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75" y="3615550"/>
            <a:ext cx="4985299" cy="274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50" y="405612"/>
            <a:ext cx="4781550" cy="320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075" y="3615550"/>
            <a:ext cx="3900425" cy="236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Partner up</a:t>
            </a:r>
          </a:p>
        </p:txBody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If you don't have a working environment, find a neighbor who does.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Even if you do, try pair programming!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Take a minute to introduce yourself.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Questions?  Ask your partner first (please).</a:t>
            </a:r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Icebreaker</a:t>
            </a:r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was your first computer?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was your first programming language?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is the longest time you have spent finding a stupid bug?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Start your engines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You cloned BayesMadeSimple, right?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cd</a:t>
            </a:r>
            <a:r>
              <a:rPr lang="en">
                <a:solidFill>
                  <a:srgbClr val="0B5394"/>
                </a:solidFill>
              </a:rPr>
              <a:t> into that directory.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Start the Python interpreter.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$ python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&gt;&gt;&gt; from thinkbayes import Pmf</a:t>
            </a: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Or IPython</a:t>
            </a:r>
          </a:p>
        </p:txBody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cd</a:t>
            </a:r>
            <a:r>
              <a:rPr lang="en">
                <a:solidFill>
                  <a:srgbClr val="0B5394"/>
                </a:solidFill>
              </a:rPr>
              <a:t> into BayesMadeSimple.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Start IPython.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Create a new notebook.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$ ipython notebook --matplotlib inline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Ubuntu Mono"/>
              <a:ea typeface="Ubuntu Mono"/>
              <a:cs typeface="Ubuntu Mono"/>
              <a:sym typeface="Ubuntu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from thinkbayes import Pmf</a:t>
            </a: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Pmf</a:t>
            </a:r>
          </a:p>
        </p:txBody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from thinkbayes import Pmf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make an empty Pmf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d6 = Pmf()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outcomes of a six-sided die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for x in [1,2,3,4,5,6]: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d6.Set(x, 1)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Pmf</a:t>
            </a:r>
          </a:p>
        </p:txBody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d6.Print()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d6.Normalize()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d6.Print()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d6.Random()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Style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275" y="2671175"/>
            <a:ext cx="4743450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579175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 know what you're thinking.</a:t>
            </a: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Bayesian framework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1) Build a Pmf that maps from each hypothesis to a </a:t>
            </a:r>
            <a:r>
              <a:rPr lang="en">
                <a:solidFill>
                  <a:srgbClr val="E06666"/>
                </a:solidFill>
              </a:rPr>
              <a:t>prior</a:t>
            </a:r>
            <a:r>
              <a:rPr lang="en">
                <a:solidFill>
                  <a:srgbClr val="0B5394"/>
                </a:solidFill>
              </a:rPr>
              <a:t> probability, </a:t>
            </a:r>
            <a:r>
              <a:rPr lang="en">
                <a:solidFill>
                  <a:srgbClr val="3D85C6"/>
                </a:solidFill>
              </a:rPr>
              <a:t>p(H)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2) Multiply each prior probability by the </a:t>
            </a:r>
            <a:r>
              <a:rPr lang="en">
                <a:solidFill>
                  <a:srgbClr val="E06666"/>
                </a:solidFill>
              </a:rPr>
              <a:t>likelihood</a:t>
            </a:r>
            <a:r>
              <a:rPr lang="en">
                <a:solidFill>
                  <a:srgbClr val="0B5394"/>
                </a:solidFill>
              </a:rPr>
              <a:t> of the data, </a:t>
            </a:r>
            <a:r>
              <a:rPr lang="en">
                <a:solidFill>
                  <a:srgbClr val="3D85C6"/>
                </a:solidFill>
              </a:rPr>
              <a:t>p(D|H)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3) </a:t>
            </a:r>
            <a:r>
              <a:rPr lang="en">
                <a:solidFill>
                  <a:srgbClr val="E06666"/>
                </a:solidFill>
              </a:rPr>
              <a:t>Normalize</a:t>
            </a:r>
            <a:r>
              <a:rPr lang="en">
                <a:solidFill>
                  <a:srgbClr val="0B5394"/>
                </a:solidFill>
              </a:rPr>
              <a:t>, which divides through by the total likelihood, </a:t>
            </a:r>
            <a:r>
              <a:rPr lang="en">
                <a:solidFill>
                  <a:srgbClr val="3D85C6"/>
                </a:solidFill>
              </a:rPr>
              <a:t>p(D)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 = Pmf()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pmf.Set('Bowl 1', 0.5)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pmf.Set('Bowl 2', 0.5)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p(Vanilla | Bowl 1) = 30/40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  <a:latin typeface="Courier New"/>
                <a:ea typeface="Courier New"/>
                <a:cs typeface="Courier New"/>
                <a:sym typeface="Courier New"/>
              </a:rPr>
              <a:t>p(Vanilla | Bowl 2) = 20/40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pmf.Mult('Bowl 1', 0.75)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pmf.Mult('Bowl 2', 0.5)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Follow along at home</a:t>
            </a:r>
          </a:p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5334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sites.google.com/site/simplebayes</a:t>
            </a: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Normalize</a:t>
            </a:r>
          </a:p>
        </p:txBody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pmf.Normalize()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0.625    # return value is p(D)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print pmf.Prob('Bowl 1')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0.6</a:t>
            </a: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What if we select another cookie, and it’s chocolate?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The posterior (after the first cookie) becomes the prior (before the second cookie).</a:t>
            </a: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Exercise</a:t>
            </a:r>
          </a:p>
        </p:txBody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if we select another cookie, and it’s chocolate?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pmf.Mult('Bowl 1', 0.25)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pmf.Mult('Bowl 2', 0.5)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pmf.Normalize()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pmf.Print()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Bowl 1 0.43</a:t>
            </a:r>
            <a:b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Bowl 2 0.573</a:t>
            </a:r>
            <a:b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Bayes's Theorem,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Cookie problem,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Pmf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30" name="Shape 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700" y="2260012"/>
            <a:ext cx="3810000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dice problem</a:t>
            </a:r>
          </a:p>
        </p:txBody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 have a box of dice that contains a 4-sided die, a 6-sided die, an 8-sided die, a 12-sided die and a 20-sided die.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Suppose I select a die from the box at random, roll it, and get a 6. What is the probability that I rolled each die?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suites</a:t>
            </a:r>
          </a:p>
        </p:txBody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 </a:t>
            </a:r>
            <a:r>
              <a:rPr lang="en">
                <a:solidFill>
                  <a:srgbClr val="E06666"/>
                </a:solidFill>
              </a:rPr>
              <a:t>suite</a:t>
            </a:r>
            <a:r>
              <a:rPr lang="en">
                <a:solidFill>
                  <a:srgbClr val="0B5394"/>
                </a:solidFill>
              </a:rPr>
              <a:t> is a mutually exclusive and collectively exhaustive set of hypotheses.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Represented by a </a:t>
            </a: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</a:t>
            </a:r>
            <a:r>
              <a:rPr lang="en">
                <a:solidFill>
                  <a:srgbClr val="0B5394"/>
                </a:solidFill>
              </a:rPr>
              <a:t> that maps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    hypothesis </a:t>
            </a:r>
            <a:r>
              <a:rPr lang="en">
                <a:solidFill>
                  <a:srgbClr val="4A86E8"/>
                </a:solidFill>
                <a:highlight>
                  <a:srgbClr val="F9F9F9"/>
                </a:highlight>
              </a:rPr>
              <a:t>→</a:t>
            </a:r>
            <a:r>
              <a:rPr lang="en">
                <a:solidFill>
                  <a:srgbClr val="4A86E8"/>
                </a:solidFill>
              </a:rPr>
              <a:t> probability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4331662"/>
            <a:ext cx="78676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Suite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 Suite(Pmf):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"Represents a suite of hypotheses and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their probabilities."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def __init__(self, hypos):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"Initializes the distribution."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for hypo in hypos: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self.Set(hypo,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self.Normalize()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Suite</a:t>
            </a:r>
          </a:p>
        </p:txBody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def Update(self, data):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"Updates the suite based on data."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for hypo in self.Values():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like = self.</a:t>
            </a:r>
            <a:r>
              <a:rPr b="1" i="1"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Likelihood</a:t>
            </a: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(data, hypo)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self.Mult(hypo, like)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self.Normalize()</a:t>
            </a:r>
            <a:b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self.Likelihood?</a:t>
            </a:r>
          </a:p>
        </p:txBody>
      </p:sp>
    </p:spTree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Suite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Likelihood</a:t>
            </a:r>
            <a:r>
              <a:rPr lang="en">
                <a:solidFill>
                  <a:srgbClr val="0B5394"/>
                </a:solidFill>
              </a:rPr>
              <a:t> is an abstract method.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Child classes inherit </a:t>
            </a: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Update</a:t>
            </a:r>
            <a:r>
              <a:rPr lang="en">
                <a:solidFill>
                  <a:srgbClr val="0B5394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provide </a:t>
            </a: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Likelihood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4257312"/>
            <a:ext cx="78676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Outcome: 6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What is the likelihood of this outcome on a six-sided die?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On a ten-sided die?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On a four-sided die?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is the likelihood of getting </a:t>
            </a:r>
            <a:r>
              <a:rPr i="1" lang="en">
                <a:solidFill>
                  <a:srgbClr val="0B5394"/>
                </a:solidFill>
              </a:rPr>
              <a:t>n</a:t>
            </a:r>
            <a:r>
              <a:rPr lang="en">
                <a:solidFill>
                  <a:srgbClr val="0B5394"/>
                </a:solidFill>
              </a:rPr>
              <a:t> on an </a:t>
            </a:r>
            <a:r>
              <a:rPr i="1" lang="en">
                <a:solidFill>
                  <a:srgbClr val="0B5394"/>
                </a:solidFill>
              </a:rPr>
              <a:t>m</a:t>
            </a:r>
            <a:r>
              <a:rPr lang="en">
                <a:solidFill>
                  <a:srgbClr val="0B5394"/>
                </a:solidFill>
              </a:rPr>
              <a:t>-sided die?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plan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5334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From Bayes's Theorem to Bayesian inference.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 computational framework.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Work on example problems.</a:t>
            </a:r>
          </a:p>
        </p:txBody>
      </p:sp>
    </p:spTree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hypo is the number of sides on the die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data is the outcome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 Dice(Suite):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def Likelihood(self, data, hypo):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# write this method!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Write your solution in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 dice.py</a:t>
            </a:r>
          </a:p>
        </p:txBody>
      </p:sp>
    </p:spTree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hypo is the number of sides on the die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data is the outcome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 Dice(Suite):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def Likelihood(self, data, hypo):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hypo &lt; data: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0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1.0/hypo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Dice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start with equal priors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 = Dice([4, 6, 8, 12, 20])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update with the data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suite.Update(6)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suite.Print()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Dice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Posterior distribution: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4  0.0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6  0.39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8  0.30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12 0.19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20 0.12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More data?  No problem...</a:t>
            </a:r>
          </a:p>
        </p:txBody>
      </p:sp>
    </p:spTree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Dice</a:t>
            </a:r>
          </a:p>
        </p:txBody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for roll in [8, 7, 7, 5, 4]: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suite.Update(roll)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suite.Print()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Dice</a:t>
            </a:r>
          </a:p>
        </p:txBody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Posterior distribution: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4  0.0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6  0.0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8  0.92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12 0.080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20 0.0038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Dice problem,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Likelihood function,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Suite class.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11" name="Shape 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175" y="1873475"/>
            <a:ext cx="333375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type="title"/>
          </p:nvPr>
        </p:nvSpPr>
        <p:spPr>
          <a:xfrm>
            <a:off x="457200" y="274637"/>
            <a:ext cx="8229600" cy="77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Recess!</a:t>
            </a:r>
          </a:p>
        </p:txBody>
      </p:sp>
      <p:pic>
        <p:nvPicPr>
          <p:cNvPr id="317" name="Shape 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293225"/>
            <a:ext cx="7143750" cy="558165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 rot="-5400000">
            <a:off x="6033599" y="3769338"/>
            <a:ext cx="5830500" cy="390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http://ksdcitizens.org/wp-content/uploads/2010/09/recess_time.jpg</a:t>
            </a:r>
          </a:p>
        </p:txBody>
      </p:sp>
    </p:spTree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Trains</a:t>
            </a:r>
          </a:p>
        </p:txBody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The trainspotting problem: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You believe that a freight carrier operates between 100 and 1000 locomotives with consecutive serial numbers.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You spot locomotive #321.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How many locomotives does the carrier operate?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Modify 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train.py</a:t>
            </a:r>
            <a:r>
              <a:rPr lang="en">
                <a:solidFill>
                  <a:srgbClr val="0B5394"/>
                </a:solidFill>
              </a:rPr>
              <a:t> to compute your answer.</a:t>
            </a:r>
          </a:p>
        </p:txBody>
      </p:sp>
    </p:spTree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Trains</a:t>
            </a:r>
          </a:p>
        </p:txBody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If there are m trains, what is the chance of spotting train #n?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What does the posterior distribution look like?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-228600" lvl="0" marL="45720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How would you summarize it?</a:t>
            </a: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Goals</a:t>
            </a:r>
          </a:p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By the end, you should be ready to: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Work on similar problems.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</a:pPr>
            <a:r>
              <a:rPr lang="en">
                <a:solidFill>
                  <a:srgbClr val="0B5394"/>
                </a:solidFill>
              </a:rPr>
              <a:t>Learn more on your own.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</a:t>
            </a:r>
          </a:p>
        </p:txBody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print suite.Mean()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print suite.MaximumLikelihood()</a:t>
            </a:r>
            <a:b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print suite.CredibleInterval(90)</a:t>
            </a:r>
            <a:b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Trains</a:t>
            </a:r>
          </a:p>
        </p:txBody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What if we spot more trains?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Why did we do this example?</a:t>
            </a:r>
          </a:p>
        </p:txBody>
      </p:sp>
    </p:spTree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Trains</a:t>
            </a:r>
          </a:p>
        </p:txBody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Practice using the Bayesian framework, and figuring out Likelihood().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Example that uses sparse data.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It’s a non-trivial, real problem.</a:t>
            </a:r>
          </a:p>
        </p:txBody>
      </p:sp>
    </p:spTree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457200" y="274637"/>
            <a:ext cx="8229600" cy="911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Tanks</a:t>
            </a:r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457200" y="13687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The German tank problem.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u="sng">
                <a:solidFill>
                  <a:srgbClr val="0B5394"/>
                </a:solidFill>
                <a:hlinkClick r:id="rId3"/>
              </a:rPr>
              <a:t>http://en.wikipedia.org/wiki/German_tank_problem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0B5394"/>
              </a:solidFill>
            </a:endParaRPr>
          </a:p>
        </p:txBody>
      </p:sp>
      <p:pic>
        <p:nvPicPr>
          <p:cNvPr id="355" name="Shape 3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7430" y="2767800"/>
            <a:ext cx="5674338" cy="38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Good time for questions</a:t>
            </a:r>
          </a:p>
        </p:txBody>
      </p:sp>
      <p:pic>
        <p:nvPicPr>
          <p:cNvPr id="361" name="Shape 3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838325"/>
            <a:ext cx="4762500" cy="318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Euro problem</a:t>
            </a:r>
          </a:p>
        </p:txBody>
      </p:sp>
      <p:sp>
        <p:nvSpPr>
          <p:cNvPr id="367" name="Shape 36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"</a:t>
            </a:r>
            <a:r>
              <a:rPr i="1" lang="en">
                <a:solidFill>
                  <a:srgbClr val="0B5394"/>
                </a:solidFill>
              </a:rPr>
              <a:t>When spun on edge 250 times, a Belgian one-euro coin came up heads 140 times and tails 110.  'It looks very suspicious to me,' said Barry Blight, a statistics lecturer at the London School of Economics.  'If the coin were unbiased, the chance of getting a result as extreme as that would be less than 7%.'</a:t>
            </a:r>
            <a:r>
              <a:rPr lang="en">
                <a:solidFill>
                  <a:srgbClr val="0B5394"/>
                </a:solidFill>
              </a:rPr>
              <a:t> 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B5394"/>
                </a:solidFill>
              </a:rPr>
              <a:t>From "The Guardian" quoted by MacKay, </a:t>
            </a:r>
            <a:r>
              <a:rPr i="1" lang="en" sz="2400">
                <a:solidFill>
                  <a:srgbClr val="0B5394"/>
                </a:solidFill>
              </a:rPr>
              <a:t>Information Theory, Inference, and Learning Algorithms</a:t>
            </a:r>
            <a:r>
              <a:rPr lang="en" sz="2400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Euro problem</a:t>
            </a:r>
          </a:p>
        </p:txBody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MacKay asks, </a:t>
            </a:r>
            <a:r>
              <a:rPr i="1" lang="en">
                <a:solidFill>
                  <a:srgbClr val="E06666"/>
                </a:solidFill>
              </a:rPr>
              <a:t>"But do these data give evidence that the coin is biased rather than fair?"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Assume that the coin has probability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of landing heads.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(Forget that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is a probability; just think of it as a physical characteristic.)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Euro problem</a:t>
            </a:r>
          </a:p>
        </p:txBody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lang="en">
                <a:solidFill>
                  <a:srgbClr val="E06666"/>
                </a:solidFill>
              </a:rPr>
              <a:t>Estimation</a:t>
            </a:r>
            <a:r>
              <a:rPr lang="en">
                <a:solidFill>
                  <a:srgbClr val="0B5394"/>
                </a:solidFill>
              </a:rPr>
              <a:t>: Based on the data (140 heads, 110 tails), what is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Hypothesis testing</a:t>
            </a:r>
            <a:r>
              <a:rPr lang="en">
                <a:solidFill>
                  <a:srgbClr val="0B5394"/>
                </a:solidFill>
              </a:rPr>
              <a:t>: What is the probability that the coin is fair?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Euro</a:t>
            </a:r>
          </a:p>
        </p:txBody>
      </p:sp>
      <p:sp>
        <p:nvSpPr>
          <p:cNvPr id="385" name="Shape 38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We can use the Suite template again.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We just have to figure out the likelihood function.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  <p:pic>
        <p:nvPicPr>
          <p:cNvPr id="386" name="Shape 3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175" y="4182987"/>
            <a:ext cx="7867650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hypo is the prob of heads (1-100)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data is a string, either 'H' or 'T'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 Euro(Suite):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def Likelihood(self, data, hypo):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# one more, please!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Modify </a:t>
            </a:r>
            <a:r>
              <a:rPr lang="en">
                <a:solidFill>
                  <a:srgbClr val="38761D"/>
                </a:solidFill>
                <a:latin typeface="Ubuntu Mono"/>
                <a:ea typeface="Ubuntu Mono"/>
                <a:cs typeface="Ubuntu Mono"/>
                <a:sym typeface="Ubuntu Mono"/>
              </a:rPr>
              <a:t>euro.py</a:t>
            </a:r>
            <a:r>
              <a:rPr lang="en">
                <a:solidFill>
                  <a:srgbClr val="0B5394"/>
                </a:solidFill>
              </a:rPr>
              <a:t> to compute your answer.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i="1" lang="en"/>
              <a:t>Think Bayes</a:t>
            </a:r>
          </a:p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457200" y="1600200"/>
            <a:ext cx="58392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This tutorial is based on my book,</a:t>
            </a:r>
          </a:p>
          <a:p>
            <a:pPr lvl="0" rtl="0">
              <a:spcBef>
                <a:spcPts val="0"/>
              </a:spcBef>
              <a:buNone/>
            </a:pPr>
            <a:r>
              <a:rPr b="1" i="1" lang="en">
                <a:solidFill>
                  <a:srgbClr val="0B5394"/>
                </a:solidFill>
              </a:rPr>
              <a:t>Think Bayes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B5394"/>
                </a:solidFill>
              </a:rPr>
              <a:t>Bayesian Statistics in Python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Published by O'Reilly Media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available under a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Creative Commons license from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thinkbayes.com</a:t>
            </a:r>
          </a:p>
        </p:txBody>
      </p:sp>
      <p:sp>
        <p:nvSpPr>
          <p:cNvPr id="61" name="Shape 61"/>
          <p:cNvSpPr txBox="1"/>
          <p:nvPr/>
        </p:nvSpPr>
        <p:spPr>
          <a:xfrm>
            <a:off x="31525" y="6611000"/>
            <a:ext cx="2123100" cy="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2150" y="1600200"/>
            <a:ext cx="2668824" cy="350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hypo is the prob of heads (1-100)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# data is a string, either 'H' or 'T'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class Euro(Suite):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def Likelihood(self, data, hypo):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x = hypo / 100.0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if data == 'H':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x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else:</a:t>
            </a:r>
            <a:b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return 1-x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 we believe about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before seeing the data?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Start with something simple; we'll come back and review.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E06666"/>
                </a:solidFill>
              </a:rPr>
              <a:t>Uniform prior</a:t>
            </a:r>
            <a:r>
              <a:rPr lang="en">
                <a:solidFill>
                  <a:srgbClr val="0B5394"/>
                </a:solidFill>
              </a:rPr>
              <a:t>: any value of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between 0% and 100% is equally likely.</a:t>
            </a:r>
          </a:p>
        </p:txBody>
      </p:sp>
    </p:spTree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 = Euro(range(0, 101))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421" name="Shape 4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Suppose we spin the coin once and get heads.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suite.Update('H')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does the posterior distribution look like?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Hint: what is </a:t>
            </a:r>
            <a:r>
              <a:rPr lang="en">
                <a:solidFill>
                  <a:srgbClr val="4A86E8"/>
                </a:solidFill>
              </a:rPr>
              <a:t>p(x=0% | D)</a:t>
            </a:r>
            <a:r>
              <a:rPr lang="en">
                <a:solidFill>
                  <a:srgbClr val="0B5394"/>
                </a:solidFill>
              </a:rPr>
              <a:t>?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Shape 4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432" name="Shape 43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Suppose we spin the coin again, and get heads again.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suite.Update('H')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does the posterior distribution look like?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Shape 4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Suppose we spin the coin again, and get tails.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suite.Update('T')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does the posterior distribution look like?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Hint: what's </a:t>
            </a:r>
            <a:r>
              <a:rPr lang="en">
                <a:solidFill>
                  <a:srgbClr val="4A86E8"/>
                </a:solidFill>
              </a:rPr>
              <a:t>p(x=100% | D)</a:t>
            </a:r>
            <a:r>
              <a:rPr lang="en">
                <a:solidFill>
                  <a:srgbClr val="0B5394"/>
                </a:solidFill>
              </a:rPr>
              <a:t>?</a:t>
            </a:r>
          </a:p>
        </p:txBody>
      </p:sp>
    </p:spTree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Shape 4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Probability</a:t>
            </a: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p(A)</a:t>
            </a:r>
            <a:r>
              <a:rPr lang="en">
                <a:solidFill>
                  <a:srgbClr val="0B5394"/>
                </a:solidFill>
              </a:rPr>
              <a:t>: the probability that </a:t>
            </a:r>
            <a:r>
              <a:rPr lang="en">
                <a:solidFill>
                  <a:srgbClr val="3D85C6"/>
                </a:solidFill>
              </a:rPr>
              <a:t>A</a:t>
            </a:r>
            <a:r>
              <a:rPr lang="en">
                <a:solidFill>
                  <a:srgbClr val="0B5394"/>
                </a:solidFill>
              </a:rPr>
              <a:t> occurs.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p(A|B)</a:t>
            </a:r>
            <a:r>
              <a:rPr lang="en">
                <a:solidFill>
                  <a:srgbClr val="0B5394"/>
                </a:solidFill>
              </a:rPr>
              <a:t>: the probability that </a:t>
            </a:r>
            <a:r>
              <a:rPr lang="en">
                <a:solidFill>
                  <a:srgbClr val="3D85C6"/>
                </a:solidFill>
              </a:rPr>
              <a:t>A</a:t>
            </a:r>
            <a:r>
              <a:rPr lang="en">
                <a:solidFill>
                  <a:srgbClr val="0B5394"/>
                </a:solidFill>
              </a:rPr>
              <a:t> occurs, given that </a:t>
            </a:r>
            <a:r>
              <a:rPr lang="en">
                <a:solidFill>
                  <a:srgbClr val="3D85C6"/>
                </a:solidFill>
              </a:rPr>
              <a:t>B</a:t>
            </a:r>
            <a:r>
              <a:rPr lang="en">
                <a:solidFill>
                  <a:srgbClr val="0B5394"/>
                </a:solidFill>
              </a:rPr>
              <a:t> has occurred.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p(A and B) = p(A) p(B|A)</a:t>
            </a:r>
          </a:p>
        </p:txBody>
      </p:sp>
    </p:spTree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454" name="Shape 45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After 10 spins, 7 heads and 3 tails: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for outcome in 'HHHHHHHTTT':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suite.Update(outcome)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8761D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hape 4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Update</a:t>
            </a:r>
          </a:p>
        </p:txBody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finally, after 140 heads and 110 tails: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evidence = 'H' * 140 + 'T' * 110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for outcome in evidence: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suite.Update(outcome)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Now what?</a:t>
            </a:r>
          </a:p>
          <a:p>
            <a:pPr indent="-228600" lvl="0" marL="457200">
              <a:spcBef>
                <a:spcPts val="0"/>
              </a:spcBef>
              <a:buClr>
                <a:srgbClr val="0B5394"/>
              </a:buClr>
              <a:buFont typeface="Arial"/>
              <a:buChar char="●"/>
            </a:pPr>
            <a:r>
              <a:rPr lang="en">
                <a:solidFill>
                  <a:srgbClr val="0B5394"/>
                </a:solidFill>
              </a:rPr>
              <a:t>How do we summarize the information in the posterior Suite?</a:t>
            </a:r>
          </a:p>
        </p:txBody>
      </p:sp>
    </p:spTree>
  </p:cSld>
  <p:clrMapOvr>
    <a:masterClrMapping/>
  </p:clrMapOvr>
  <p:transition spd="slow"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Given the posterior distribution, what is the probability that x is 50%?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suite.Prob(50)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the answer is... </a:t>
            </a:r>
            <a:r>
              <a:rPr lang="en">
                <a:solidFill>
                  <a:srgbClr val="4A86E8"/>
                </a:solidFill>
              </a:rPr>
              <a:t>0.021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Hmm.  Maybe that's not the right question.</a:t>
            </a:r>
          </a:p>
        </p:txBody>
      </p:sp>
    </p:spTree>
  </p:cSld>
  <p:clrMapOvr>
    <a:masterClrMapping/>
  </p:clrMapOvr>
  <p:transition spd="slow"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How about the most likely value of x?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pmf.MaximumLikelihood()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the answer is </a:t>
            </a:r>
            <a:r>
              <a:rPr lang="en">
                <a:solidFill>
                  <a:srgbClr val="4A86E8"/>
                </a:solidFill>
              </a:rPr>
              <a:t>56%</a:t>
            </a:r>
            <a:r>
              <a:rPr lang="en">
                <a:solidFill>
                  <a:srgbClr val="0B5394"/>
                </a:solidFill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494" name="Shape 49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Or the expected value?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suite.Mean()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And the answer is </a:t>
            </a:r>
            <a:r>
              <a:rPr lang="en">
                <a:solidFill>
                  <a:srgbClr val="4A86E8"/>
                </a:solidFill>
              </a:rPr>
              <a:t>55.95%</a:t>
            </a:r>
            <a:r>
              <a:rPr lang="en">
                <a:solidFill>
                  <a:srgbClr val="0B5394"/>
                </a:solidFill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500" name="Shape 50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Credible interval?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suite.CredibleInterval(90)</a:t>
            </a:r>
          </a:p>
        </p:txBody>
      </p:sp>
    </p:spTree>
  </p:cSld>
  <p:clrMapOvr>
    <a:masterClrMapping/>
  </p:clrMapOvr>
  <p:transition spd="slow"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The 5th percentile is </a:t>
            </a:r>
            <a:r>
              <a:rPr lang="en">
                <a:solidFill>
                  <a:srgbClr val="4A86E8"/>
                </a:solidFill>
              </a:rPr>
              <a:t>51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The 95th percentile is </a:t>
            </a:r>
            <a:r>
              <a:rPr lang="en">
                <a:solidFill>
                  <a:srgbClr val="4A86E8"/>
                </a:solidFill>
              </a:rPr>
              <a:t>61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These values form a </a:t>
            </a:r>
            <a:r>
              <a:rPr lang="en">
                <a:solidFill>
                  <a:srgbClr val="CC0000"/>
                </a:solidFill>
              </a:rPr>
              <a:t>90% credible interval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So can we say: "There's a 90% chance that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is between 51 and 61?"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Bayes's Theorem</a:t>
            </a:r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By definition of conjoint probability: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p(A and B) = p(A) p(B|A) =                        (1)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p(B and A) = p(B) p(A|B)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Equate the right hand sides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p(B) p(A|B) = p(A) p(B|A)                           (2)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Divide by p(B) and ...</a:t>
            </a: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D85C6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Shape 5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Frequentist response</a:t>
            </a:r>
          </a:p>
        </p:txBody>
      </p:sp>
      <p:sp>
        <p:nvSpPr>
          <p:cNvPr id="512" name="Shape 512"/>
          <p:cNvSpPr txBox="1"/>
          <p:nvPr>
            <p:ph idx="1" type="body"/>
          </p:nvPr>
        </p:nvSpPr>
        <p:spPr>
          <a:xfrm>
            <a:off x="457200" y="5721270"/>
            <a:ext cx="8229600" cy="846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0B5394"/>
                </a:solidFill>
              </a:rPr>
              <a:t>Thank you smbc-comics.com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25" y="2016887"/>
            <a:ext cx="4800600" cy="31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Bayesian response</a:t>
            </a:r>
          </a:p>
        </p:txBody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Yes,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is a random variable,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Yes, (51, 61) is a 90% credible interval,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Yes,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has a 90% chance of being in it.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Pro: Bayesian stats are amenable to decision analysis.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Con: The prior is subjective.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prior is subjective</a:t>
            </a:r>
          </a:p>
        </p:txBody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Remember the prior?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We chose it pretty arbitrarily, and reasonable people might disagree.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Is </a:t>
            </a:r>
            <a:r>
              <a:rPr i="1" lang="en">
                <a:solidFill>
                  <a:srgbClr val="0B5394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as likely to be 1% as 50%?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Given what we know about coins, I doubt it.</a:t>
            </a:r>
          </a:p>
        </p:txBody>
      </p:sp>
    </p:spTree>
  </p:cSld>
  <p:clrMapOvr>
    <a:masterClrMapping/>
  </p:clrMapOvr>
  <p:transition spd="slow"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Prior</a:t>
            </a:r>
          </a:p>
        </p:txBody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How should we capture background knowledge about coins?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Try a triangle prior.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6" name="Shape 5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Posterior</a:t>
            </a:r>
          </a:p>
        </p:txBody>
      </p:sp>
      <p:sp>
        <p:nvSpPr>
          <p:cNvPr id="542" name="Shape 54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 you think the posterior distributions look like?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B7B7B7"/>
                </a:solidFill>
              </a:rPr>
              <a:t>I was going to put an image here, but then I Googled "posterior".  Never mind.</a:t>
            </a:r>
          </a:p>
        </p:txBody>
      </p:sp>
    </p:spTree>
  </p:cSld>
  <p:clrMapOvr>
    <a:masterClrMapping/>
  </p:clrMapOvr>
  <p:transition spd="slow"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Shape 5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4002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Shape 552"/>
          <p:cNvSpPr txBox="1"/>
          <p:nvPr>
            <p:ph type="title"/>
          </p:nvPr>
        </p:nvSpPr>
        <p:spPr>
          <a:xfrm>
            <a:off x="320880" y="316562"/>
            <a:ext cx="3804300" cy="786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Swamp the prior</a:t>
            </a:r>
          </a:p>
        </p:txBody>
      </p:sp>
      <p:sp>
        <p:nvSpPr>
          <p:cNvPr id="553" name="Shape 553"/>
          <p:cNvSpPr txBox="1"/>
          <p:nvPr>
            <p:ph idx="1" type="body"/>
          </p:nvPr>
        </p:nvSpPr>
        <p:spPr>
          <a:xfrm>
            <a:off x="320880" y="1306600"/>
            <a:ext cx="51779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With enough data, reasonable people converge.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But if any </a:t>
            </a:r>
            <a:r>
              <a:rPr lang="en">
                <a:solidFill>
                  <a:srgbClr val="4A86E8"/>
                </a:solidFill>
              </a:rPr>
              <a:t>p(H</a:t>
            </a:r>
            <a:r>
              <a:rPr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4A86E8"/>
                </a:solidFill>
              </a:rPr>
              <a:t>) = 0</a:t>
            </a:r>
            <a:r>
              <a:rPr lang="en">
                <a:solidFill>
                  <a:srgbClr val="0B5394"/>
                </a:solidFill>
              </a:rPr>
              <a:t>, no data will change that.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type="title"/>
          </p:nvPr>
        </p:nvSpPr>
        <p:spPr>
          <a:xfrm>
            <a:off x="320880" y="316562"/>
            <a:ext cx="3804300" cy="786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Swamp the prior</a:t>
            </a:r>
          </a:p>
        </p:txBody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x="320880" y="1306600"/>
            <a:ext cx="5177999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Priors can be arbitrarily low, but avoid </a:t>
            </a:r>
            <a:r>
              <a:rPr lang="en">
                <a:solidFill>
                  <a:srgbClr val="4A86E8"/>
                </a:solidFill>
              </a:rPr>
              <a:t>0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wikipedia.org/wiki/</a:t>
            </a:r>
          </a:p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Cromwell's_rule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i="1" lang="en">
                <a:solidFill>
                  <a:srgbClr val="0B5394"/>
                </a:solidFill>
              </a:rPr>
              <a:t>"I beseech you, in the bowels of Christ, think it possible that you may be mistaken."</a:t>
            </a:r>
            <a:br>
              <a:rPr i="1" lang="en">
                <a:solidFill>
                  <a:srgbClr val="0B5394"/>
                </a:solidFill>
              </a:rPr>
            </a:b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</p:txBody>
      </p:sp>
      <p:pic>
        <p:nvPicPr>
          <p:cNvPr id="560" name="Shape 5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87637" y="685800"/>
            <a:ext cx="3190875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Shape 56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 of estimation</a:t>
            </a:r>
          </a:p>
        </p:txBody>
      </p:sp>
      <p:sp>
        <p:nvSpPr>
          <p:cNvPr id="566" name="Shape 566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1155CC"/>
              </a:buClr>
              <a:buAutoNum type="arabicPeriod"/>
            </a:pPr>
            <a:r>
              <a:rPr lang="en">
                <a:solidFill>
                  <a:srgbClr val="1155CC"/>
                </a:solidFill>
              </a:rPr>
              <a:t>Form a suite of hypotheses, </a:t>
            </a:r>
            <a:r>
              <a:rPr lang="en">
                <a:solidFill>
                  <a:srgbClr val="4A86E8"/>
                </a:solidFill>
              </a:rPr>
              <a:t>H</a:t>
            </a:r>
            <a:r>
              <a:rPr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1155CC"/>
                </a:solidFill>
              </a:rPr>
              <a:t>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1155CC"/>
              </a:buClr>
              <a:buAutoNum type="arabicPeriod"/>
            </a:pPr>
            <a:r>
              <a:rPr lang="en">
                <a:solidFill>
                  <a:srgbClr val="1155CC"/>
                </a:solidFill>
              </a:rPr>
              <a:t>Choose prior distribution, </a:t>
            </a:r>
            <a:r>
              <a:rPr lang="en">
                <a:solidFill>
                  <a:srgbClr val="4A86E8"/>
                </a:solidFill>
              </a:rPr>
              <a:t>p(H</a:t>
            </a:r>
            <a:r>
              <a:rPr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4A86E8"/>
                </a:solidFill>
              </a:rPr>
              <a:t>)</a:t>
            </a:r>
            <a:r>
              <a:rPr lang="en">
                <a:solidFill>
                  <a:srgbClr val="1155CC"/>
                </a:solidFill>
              </a:rPr>
              <a:t>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1155CC"/>
              </a:buClr>
              <a:buAutoNum type="arabicPeriod"/>
            </a:pPr>
            <a:r>
              <a:rPr lang="en">
                <a:solidFill>
                  <a:srgbClr val="1155CC"/>
                </a:solidFill>
              </a:rPr>
              <a:t>Compute likelihoods, </a:t>
            </a:r>
            <a:r>
              <a:rPr lang="en">
                <a:solidFill>
                  <a:srgbClr val="4A86E8"/>
                </a:solidFill>
              </a:rPr>
              <a:t>p(D|H</a:t>
            </a:r>
            <a:r>
              <a:rPr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4A86E8"/>
                </a:solidFill>
              </a:rPr>
              <a:t>)</a:t>
            </a:r>
            <a:r>
              <a:rPr lang="en">
                <a:solidFill>
                  <a:srgbClr val="1155CC"/>
                </a:solidFill>
              </a:rPr>
              <a:t>.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rgbClr val="1155CC"/>
              </a:buClr>
              <a:buAutoNum type="arabicPeriod"/>
            </a:pPr>
            <a:r>
              <a:rPr lang="en">
                <a:solidFill>
                  <a:srgbClr val="1155CC"/>
                </a:solidFill>
              </a:rPr>
              <a:t>Turn off brain.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rgbClr val="1155CC"/>
              </a:buClr>
              <a:buAutoNum type="arabicPeriod"/>
            </a:pPr>
            <a:r>
              <a:rPr lang="en">
                <a:solidFill>
                  <a:srgbClr val="1155CC"/>
                </a:solidFill>
              </a:rPr>
              <a:t>Compute posteriors, </a:t>
            </a:r>
            <a:r>
              <a:rPr lang="en">
                <a:solidFill>
                  <a:srgbClr val="4A86E8"/>
                </a:solidFill>
              </a:rPr>
              <a:t>p(H</a:t>
            </a:r>
            <a:r>
              <a:rPr baseline="-25000" lang="en">
                <a:solidFill>
                  <a:srgbClr val="4A86E8"/>
                </a:solidFill>
              </a:rPr>
              <a:t>i</a:t>
            </a:r>
            <a:r>
              <a:rPr lang="en">
                <a:solidFill>
                  <a:srgbClr val="4A86E8"/>
                </a:solidFill>
              </a:rPr>
              <a:t>|D)</a:t>
            </a:r>
            <a:r>
              <a:rPr lang="en">
                <a:solidFill>
                  <a:srgbClr val="1155CC"/>
                </a:solidFill>
              </a:rPr>
              <a:t>.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Bayes's Theorem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00200"/>
            <a:ext cx="7746900" cy="496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/>
          <p:nvPr>
            <p:ph type="title"/>
          </p:nvPr>
        </p:nvSpPr>
        <p:spPr>
          <a:xfrm>
            <a:off x="457200" y="274637"/>
            <a:ext cx="8229600" cy="7745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Recess!</a:t>
            </a:r>
          </a:p>
        </p:txBody>
      </p:sp>
      <p:sp>
        <p:nvSpPr>
          <p:cNvPr id="572" name="Shape 572"/>
          <p:cNvSpPr txBox="1"/>
          <p:nvPr/>
        </p:nvSpPr>
        <p:spPr>
          <a:xfrm rot="-5400000">
            <a:off x="5996705" y="3732588"/>
            <a:ext cx="5830500" cy="463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http://images2.wikia.nocookie.net/__cb20120116013507/recess/images/4/4c/Recess_Pic_for_the_Internet.png</a:t>
            </a:r>
          </a:p>
        </p:txBody>
      </p:sp>
      <p:pic>
        <p:nvPicPr>
          <p:cNvPr id="573" name="Shape 5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387" y="619125"/>
            <a:ext cx="4448175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Remember the original question: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Clr>
                <a:srgbClr val="000000"/>
              </a:buClr>
              <a:buSzPct val="36666"/>
              <a:buFont typeface="Arial"/>
              <a:buNone/>
            </a:pPr>
            <a:r>
              <a:rPr i="1" lang="en">
                <a:solidFill>
                  <a:srgbClr val="E06666"/>
                </a:solidFill>
              </a:rPr>
              <a:t>"But do these data give evidence that the coin is biased rather than fair?"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What does it mean to say that data give </a:t>
            </a:r>
            <a:r>
              <a:rPr lang="en">
                <a:solidFill>
                  <a:srgbClr val="E06666"/>
                </a:solidFill>
              </a:rPr>
              <a:t>evidence</a:t>
            </a:r>
            <a:r>
              <a:rPr lang="en">
                <a:solidFill>
                  <a:srgbClr val="0B5394"/>
                </a:solidFill>
              </a:rPr>
              <a:t> for (or against) a hypothesis?</a:t>
            </a:r>
          </a:p>
        </p:txBody>
      </p:sp>
    </p:spTree>
  </p:cSld>
  <p:clrMapOvr>
    <a:masterClrMapping/>
  </p:clrMapOvr>
  <p:transition spd="slow"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585" name="Shape 585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D</a:t>
            </a:r>
            <a:r>
              <a:rPr lang="en">
                <a:solidFill>
                  <a:srgbClr val="0B5394"/>
                </a:solidFill>
              </a:rPr>
              <a:t> is evidence in favor of </a:t>
            </a:r>
            <a:r>
              <a:rPr lang="en">
                <a:solidFill>
                  <a:srgbClr val="3D85C6"/>
                </a:solidFill>
              </a:rPr>
              <a:t>H</a:t>
            </a:r>
            <a:r>
              <a:rPr lang="en">
                <a:solidFill>
                  <a:srgbClr val="0B5394"/>
                </a:solidFill>
              </a:rPr>
              <a:t> if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p(H|D) &gt; p(H)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which is true if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p(D|H) &gt; p(D|~H)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or equivalently if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p(D|H) / p(D|~H) &gt; 1</a:t>
            </a:r>
          </a:p>
        </p:txBody>
      </p:sp>
      <p:pic>
        <p:nvPicPr>
          <p:cNvPr id="586" name="Shape 5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7850" y="2981993"/>
            <a:ext cx="4156149" cy="3876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This term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3D85C6"/>
                </a:solidFill>
              </a:rPr>
              <a:t>p(D|H) / p(D|~H)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is called the likelihood ratio, or Bayes factor.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It measures the strength of the evidence.</a:t>
            </a:r>
          </a:p>
        </p:txBody>
      </p:sp>
    </p:spTree>
  </p:cSld>
  <p:clrMapOvr>
    <a:masterClrMapping/>
  </p:clrMapOvr>
  <p:transition spd="slow"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598" name="Shape 598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F: hypothesis that the coin is fair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B: hypothesis that the coin is biased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p(D|F)</a:t>
            </a:r>
            <a:r>
              <a:rPr lang="en">
                <a:solidFill>
                  <a:srgbClr val="0B5394"/>
                </a:solidFill>
              </a:rPr>
              <a:t> is easy.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p(D|B)</a:t>
            </a:r>
            <a:r>
              <a:rPr lang="en">
                <a:solidFill>
                  <a:srgbClr val="0B5394"/>
                </a:solidFill>
              </a:rPr>
              <a:t> is hard because B is underspecified.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Shape 60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Bogosity</a:t>
            </a:r>
          </a:p>
        </p:txBody>
      </p:sp>
      <p:sp>
        <p:nvSpPr>
          <p:cNvPr id="604" name="Shape 604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Tempting: we got 140 heads out of 250 spins, so B is the hypothesis that </a:t>
            </a:r>
            <a:r>
              <a:rPr i="1" lang="en">
                <a:solidFill>
                  <a:srgbClr val="4A86E8"/>
                </a:solidFill>
              </a:rPr>
              <a:t>x</a:t>
            </a:r>
            <a:r>
              <a:rPr lang="en">
                <a:solidFill>
                  <a:srgbClr val="4A86E8"/>
                </a:solidFill>
              </a:rPr>
              <a:t> = 140/250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But,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Doesn't seem right to use the data twice.</a:t>
            </a:r>
          </a:p>
          <a:p>
            <a:pPr indent="-228600" lvl="0" marL="457200" rtl="0"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By this process, almost any data would be evidence in favor of B.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 need some rules</a:t>
            </a:r>
          </a:p>
        </p:txBody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You have to choose your hypothesis before you see the data.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lr>
                <a:srgbClr val="0B5394"/>
              </a:buClr>
              <a:buAutoNum type="arabicPeriod"/>
            </a:pPr>
            <a:r>
              <a:rPr lang="en">
                <a:solidFill>
                  <a:srgbClr val="0B5394"/>
                </a:solidFill>
              </a:rPr>
              <a:t>You can choose a suite of hypotheses, but in that case we average over the suite.</a:t>
            </a:r>
          </a:p>
        </p:txBody>
      </p:sp>
    </p:spTree>
  </p:cSld>
  <p:clrMapOvr>
    <a:masterClrMapping/>
  </p:clrMapOvr>
  <p:transition spd="slow"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Shape 6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8619"/>
            <a:ext cx="9144000" cy="6080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Likelihood</a:t>
            </a:r>
          </a:p>
        </p:txBody>
      </p:sp>
      <p:sp>
        <p:nvSpPr>
          <p:cNvPr id="621" name="Shape 621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def AverageLikelihood(suite, data):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total = 0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for hypo, prob in suite.Items():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like = suite.Likelihood(data, hypo)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total += prob * like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return total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Shape 62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Hypothesis testing</a:t>
            </a:r>
          </a:p>
        </p:txBody>
      </p:sp>
      <p:sp>
        <p:nvSpPr>
          <p:cNvPr id="627" name="Shape 627"/>
          <p:cNvSpPr txBox="1"/>
          <p:nvPr>
            <p:ph idx="1" type="body"/>
          </p:nvPr>
        </p:nvSpPr>
        <p:spPr>
          <a:xfrm>
            <a:off x="457200" y="1600200"/>
            <a:ext cx="8229600" cy="496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F: hypothesis that </a:t>
            </a:r>
            <a:r>
              <a:rPr i="1" lang="en">
                <a:solidFill>
                  <a:srgbClr val="3D85C6"/>
                </a:solidFill>
              </a:rPr>
              <a:t>x</a:t>
            </a:r>
            <a:r>
              <a:rPr lang="en">
                <a:solidFill>
                  <a:srgbClr val="3D85C6"/>
                </a:solidFill>
              </a:rPr>
              <a:t> = 50%</a:t>
            </a:r>
            <a:r>
              <a:rPr lang="en">
                <a:solidFill>
                  <a:srgbClr val="0B5394"/>
                </a:solidFill>
              </a:rPr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0B5394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B5394"/>
                </a:solidFill>
              </a:rPr>
              <a:t>B: hypothesis that </a:t>
            </a:r>
            <a:r>
              <a:rPr i="1" lang="en">
                <a:solidFill>
                  <a:srgbClr val="3D85C6"/>
                </a:solidFill>
              </a:rPr>
              <a:t>x</a:t>
            </a:r>
            <a:r>
              <a:rPr lang="en">
                <a:solidFill>
                  <a:srgbClr val="0B5394"/>
                </a:solidFill>
              </a:rPr>
              <a:t> is not </a:t>
            </a:r>
            <a:r>
              <a:rPr lang="en">
                <a:solidFill>
                  <a:srgbClr val="3D85C6"/>
                </a:solidFill>
              </a:rPr>
              <a:t>50%</a:t>
            </a:r>
            <a:r>
              <a:rPr lang="en">
                <a:solidFill>
                  <a:srgbClr val="0B5394"/>
                </a:solidFill>
              </a:rPr>
              <a:t>, but might be any other value with equal probability.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